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0"/>
  </p:notesMasterIdLst>
  <p:sldIdLst>
    <p:sldId id="366" r:id="rId2"/>
    <p:sldId id="375" r:id="rId3"/>
    <p:sldId id="293" r:id="rId4"/>
    <p:sldId id="376" r:id="rId5"/>
    <p:sldId id="377" r:id="rId6"/>
    <p:sldId id="378" r:id="rId7"/>
    <p:sldId id="379" r:id="rId8"/>
    <p:sldId id="380" r:id="rId9"/>
    <p:sldId id="384" r:id="rId10"/>
    <p:sldId id="385" r:id="rId11"/>
    <p:sldId id="282" r:id="rId12"/>
    <p:sldId id="297" r:id="rId13"/>
    <p:sldId id="387" r:id="rId14"/>
    <p:sldId id="283" r:id="rId15"/>
    <p:sldId id="265" r:id="rId16"/>
    <p:sldId id="381" r:id="rId17"/>
    <p:sldId id="303" r:id="rId18"/>
    <p:sldId id="38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92"/>
    <a:srgbClr val="1E73B6"/>
    <a:srgbClr val="D7D7D7"/>
    <a:srgbClr val="AFABAB"/>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8EC23-6C8D-4939-A942-CDA57F3E8C84}" v="1124" dt="2021-10-20T17:42:33.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4249" autoAdjust="0"/>
  </p:normalViewPr>
  <p:slideViewPr>
    <p:cSldViewPr snapToGrid="0">
      <p:cViewPr varScale="1">
        <p:scale>
          <a:sx n="118" d="100"/>
          <a:sy n="118" d="100"/>
        </p:scale>
        <p:origin x="1374" y="96"/>
      </p:cViewPr>
      <p:guideLst/>
    </p:cSldViewPr>
  </p:slideViewPr>
  <p:outlineViewPr>
    <p:cViewPr>
      <p:scale>
        <a:sx n="33" d="100"/>
        <a:sy n="33" d="100"/>
      </p:scale>
      <p:origin x="0" y="-439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B27DC-C332-4909-AC90-37CF5FA59379}" type="datetimeFigureOut">
              <a:rPr lang="en-GB" smtClean="0"/>
              <a:t>21/02/2022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A5C02-3B82-41AA-9D57-3B782D11ACEA}" type="slidenum">
              <a:rPr lang="en-GB" smtClean="0"/>
              <a:t>‹#›</a:t>
            </a:fld>
            <a:endParaRPr lang="en-GB"/>
          </a:p>
        </p:txBody>
      </p:sp>
    </p:spTree>
    <p:extLst>
      <p:ext uri="{BB962C8B-B14F-4D97-AF65-F5344CB8AC3E}">
        <p14:creationId xmlns:p14="http://schemas.microsoft.com/office/powerpoint/2010/main" val="4090035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1" indent="0" algn="ctr">
              <a:buNone/>
              <a:defRPr sz="2000"/>
            </a:lvl2pPr>
            <a:lvl3pPr marL="914361" indent="0" algn="ctr">
              <a:buNone/>
              <a:defRPr sz="1800"/>
            </a:lvl3pPr>
            <a:lvl4pPr marL="1371543" indent="0" algn="ctr">
              <a:buNone/>
              <a:defRPr sz="1600"/>
            </a:lvl4pPr>
            <a:lvl5pPr marL="1828724" indent="0" algn="ctr">
              <a:buNone/>
              <a:defRPr sz="1600"/>
            </a:lvl5pPr>
            <a:lvl6pPr marL="2285904" indent="0" algn="ctr">
              <a:buNone/>
              <a:defRPr sz="1600"/>
            </a:lvl6pPr>
            <a:lvl7pPr marL="2743085" indent="0" algn="ctr">
              <a:buNone/>
              <a:defRPr sz="1600"/>
            </a:lvl7pPr>
            <a:lvl8pPr marL="3200266" indent="0" algn="ctr">
              <a:buNone/>
              <a:defRPr sz="1600"/>
            </a:lvl8pPr>
            <a:lvl9pPr marL="3657447"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22755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907DF69-A06E-4909-B39F-CA25D06E5055}"/>
              </a:ext>
            </a:extLst>
          </p:cNvPr>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solidFill>
              </a:defRPr>
            </a:lvl1pPr>
          </a:lstStyle>
          <a:p>
            <a:r>
              <a:rPr lang="en-GB" dirty="0"/>
              <a:t>Bridport Museum Trust</a:t>
            </a:r>
          </a:p>
        </p:txBody>
      </p:sp>
      <p:sp>
        <p:nvSpPr>
          <p:cNvPr id="8" name="Footer Placeholder 4">
            <a:extLst>
              <a:ext uri="{FF2B5EF4-FFF2-40B4-BE49-F238E27FC236}">
                <a16:creationId xmlns:a16="http://schemas.microsoft.com/office/drawing/2014/main" id="{6D30EAD1-88DF-4BD6-A765-6B520F660BCA}"/>
              </a:ext>
            </a:extLst>
          </p:cNvPr>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solidFill>
              </a:defRPr>
            </a:lvl1pPr>
          </a:lstStyle>
          <a:p>
            <a:r>
              <a:rPr lang="en-GB" dirty="0"/>
              <a:t>WW2 Activity Worksheet</a:t>
            </a:r>
          </a:p>
        </p:txBody>
      </p:sp>
      <p:sp>
        <p:nvSpPr>
          <p:cNvPr id="9" name="Slide Number Placeholder 5">
            <a:extLst>
              <a:ext uri="{FF2B5EF4-FFF2-40B4-BE49-F238E27FC236}">
                <a16:creationId xmlns:a16="http://schemas.microsoft.com/office/drawing/2014/main" id="{CB01317B-3195-4345-AD8E-FF6BF2D80150}"/>
              </a:ext>
            </a:extLst>
          </p:cNvPr>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solidFill>
              </a:defRPr>
            </a:lvl1pPr>
          </a:lstStyle>
          <a:p>
            <a:fld id="{E30CD5A1-3F8F-4720-BD9D-3B21E48E7B4C}" type="slidenum">
              <a:rPr lang="en-GB" smtClean="0"/>
              <a:pPr/>
              <a:t>‹#›</a:t>
            </a:fld>
            <a:endParaRPr lang="en-GB" dirty="0"/>
          </a:p>
        </p:txBody>
      </p:sp>
    </p:spTree>
    <p:extLst>
      <p:ext uri="{BB962C8B-B14F-4D97-AF65-F5344CB8AC3E}">
        <p14:creationId xmlns:p14="http://schemas.microsoft.com/office/powerpoint/2010/main" val="396743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3">
            <a:extLst>
              <a:ext uri="{FF2B5EF4-FFF2-40B4-BE49-F238E27FC236}">
                <a16:creationId xmlns:a16="http://schemas.microsoft.com/office/drawing/2014/main" id="{FC146B04-475D-496D-8F88-A101CC7DFF46}"/>
              </a:ext>
            </a:extLst>
          </p:cNvPr>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solidFill>
              </a:defRPr>
            </a:lvl1pPr>
          </a:lstStyle>
          <a:p>
            <a:r>
              <a:rPr lang="en-GB" dirty="0"/>
              <a:t>Bridport Museum Trust</a:t>
            </a:r>
          </a:p>
        </p:txBody>
      </p:sp>
      <p:sp>
        <p:nvSpPr>
          <p:cNvPr id="7" name="Footer Placeholder 4">
            <a:extLst>
              <a:ext uri="{FF2B5EF4-FFF2-40B4-BE49-F238E27FC236}">
                <a16:creationId xmlns:a16="http://schemas.microsoft.com/office/drawing/2014/main" id="{C3F342D1-56C7-4AC5-8B7D-50C7380CBCA4}"/>
              </a:ext>
            </a:extLst>
          </p:cNvPr>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solidFill>
              </a:defRPr>
            </a:lvl1pPr>
          </a:lstStyle>
          <a:p>
            <a:r>
              <a:rPr lang="en-GB" dirty="0"/>
              <a:t>WW2 Activity Worksheet</a:t>
            </a:r>
          </a:p>
        </p:txBody>
      </p:sp>
      <p:sp>
        <p:nvSpPr>
          <p:cNvPr id="8" name="Slide Number Placeholder 5">
            <a:extLst>
              <a:ext uri="{FF2B5EF4-FFF2-40B4-BE49-F238E27FC236}">
                <a16:creationId xmlns:a16="http://schemas.microsoft.com/office/drawing/2014/main" id="{34960CFC-50BC-47AF-8ED0-7B85FB914F54}"/>
              </a:ext>
            </a:extLst>
          </p:cNvPr>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solidFill>
              </a:defRPr>
            </a:lvl1pPr>
          </a:lstStyle>
          <a:p>
            <a:fld id="{E30CD5A1-3F8F-4720-BD9D-3B21E48E7B4C}" type="slidenum">
              <a:rPr lang="en-GB" smtClean="0"/>
              <a:pPr/>
              <a:t>‹#›</a:t>
            </a:fld>
            <a:endParaRPr lang="en-GB" dirty="0"/>
          </a:p>
        </p:txBody>
      </p:sp>
    </p:spTree>
    <p:extLst>
      <p:ext uri="{BB962C8B-B14F-4D97-AF65-F5344CB8AC3E}">
        <p14:creationId xmlns:p14="http://schemas.microsoft.com/office/powerpoint/2010/main" val="244189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AE6710D7-AADF-436F-BB13-4E0F88C12F47}"/>
              </a:ext>
            </a:extLst>
          </p:cNvPr>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solidFill>
              </a:defRPr>
            </a:lvl1pPr>
          </a:lstStyle>
          <a:p>
            <a:r>
              <a:rPr lang="en-GB" dirty="0"/>
              <a:t>Bridport Museum Trust</a:t>
            </a:r>
          </a:p>
        </p:txBody>
      </p:sp>
      <p:sp>
        <p:nvSpPr>
          <p:cNvPr id="9" name="Footer Placeholder 4">
            <a:extLst>
              <a:ext uri="{FF2B5EF4-FFF2-40B4-BE49-F238E27FC236}">
                <a16:creationId xmlns:a16="http://schemas.microsoft.com/office/drawing/2014/main" id="{CE1642D8-3D98-4843-A727-7060D497F048}"/>
              </a:ext>
            </a:extLst>
          </p:cNvPr>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solidFill>
              </a:defRPr>
            </a:lvl1pPr>
          </a:lstStyle>
          <a:p>
            <a:r>
              <a:rPr lang="en-GB" dirty="0"/>
              <a:t>WW2 Activity Worksheet</a:t>
            </a:r>
          </a:p>
        </p:txBody>
      </p:sp>
      <p:sp>
        <p:nvSpPr>
          <p:cNvPr id="10" name="Slide Number Placeholder 5">
            <a:extLst>
              <a:ext uri="{FF2B5EF4-FFF2-40B4-BE49-F238E27FC236}">
                <a16:creationId xmlns:a16="http://schemas.microsoft.com/office/drawing/2014/main" id="{D80A8A6E-7B7F-4DA0-A3F3-507CA5FF856E}"/>
              </a:ext>
            </a:extLst>
          </p:cNvPr>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solidFill>
              </a:defRPr>
            </a:lvl1pPr>
          </a:lstStyle>
          <a:p>
            <a:fld id="{E30CD5A1-3F8F-4720-BD9D-3B21E48E7B4C}" type="slidenum">
              <a:rPr lang="en-GB" smtClean="0"/>
              <a:pPr/>
              <a:t>‹#›</a:t>
            </a:fld>
            <a:endParaRPr lang="en-GB" dirty="0"/>
          </a:p>
        </p:txBody>
      </p:sp>
    </p:spTree>
    <p:extLst>
      <p:ext uri="{BB962C8B-B14F-4D97-AF65-F5344CB8AC3E}">
        <p14:creationId xmlns:p14="http://schemas.microsoft.com/office/powerpoint/2010/main" val="39070354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42148" y="365127"/>
            <a:ext cx="617320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solidFill>
              </a:defRPr>
            </a:lvl1pPr>
          </a:lstStyle>
          <a:p>
            <a:r>
              <a:rPr lang="en-GB" dirty="0"/>
              <a:t>Bridport Museum Trust</a:t>
            </a:r>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solidFill>
              </a:defRPr>
            </a:lvl1pPr>
          </a:lstStyle>
          <a:p>
            <a:r>
              <a:rPr lang="en-GB" dirty="0"/>
              <a:t>WW2 Activity Worksheet</a:t>
            </a:r>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solidFill>
              </a:defRPr>
            </a:lvl1pPr>
          </a:lstStyle>
          <a:p>
            <a:fld id="{E30CD5A1-3F8F-4720-BD9D-3B21E48E7B4C}" type="slidenum">
              <a:rPr lang="en-GB" smtClean="0"/>
              <a:pPr/>
              <a:t>‹#›</a:t>
            </a:fld>
            <a:endParaRPr lang="en-GB" dirty="0"/>
          </a:p>
        </p:txBody>
      </p:sp>
      <p:pic>
        <p:nvPicPr>
          <p:cNvPr id="8" name="Picture 2" descr="Image result for bridport museum logo">
            <a:extLst>
              <a:ext uri="{FF2B5EF4-FFF2-40B4-BE49-F238E27FC236}">
                <a16:creationId xmlns:a16="http://schemas.microsoft.com/office/drawing/2014/main" id="{FD462435-BCB0-4438-8D26-5471CFDA55B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528" y="57500"/>
            <a:ext cx="1800000" cy="153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48387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61" r:id="rId3"/>
    <p:sldLayoutId id="2147483662" r:id="rId4"/>
  </p:sldLayoutIdLst>
  <p:txStyles>
    <p:titleStyle>
      <a:lvl1pPr algn="r" defTabSz="91436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1" algn="l" defTabSz="91436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2" indent="-228591" algn="l" defTabSz="91436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3"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4"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5"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6"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7"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7"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3" algn="l" defTabSz="914361" rtl="0" eaLnBrk="1" latinLnBrk="0" hangingPunct="1">
        <a:defRPr sz="1800" kern="1200">
          <a:solidFill>
            <a:schemeClr val="tx1"/>
          </a:solidFill>
          <a:latin typeface="+mn-lt"/>
          <a:ea typeface="+mn-ea"/>
          <a:cs typeface="+mn-cs"/>
        </a:defRPr>
      </a:lvl4pPr>
      <a:lvl5pPr marL="1828724" algn="l" defTabSz="914361" rtl="0" eaLnBrk="1" latinLnBrk="0" hangingPunct="1">
        <a:defRPr sz="1800" kern="1200">
          <a:solidFill>
            <a:schemeClr val="tx1"/>
          </a:solidFill>
          <a:latin typeface="+mn-lt"/>
          <a:ea typeface="+mn-ea"/>
          <a:cs typeface="+mn-cs"/>
        </a:defRPr>
      </a:lvl5pPr>
      <a:lvl6pPr marL="2285904" algn="l" defTabSz="914361" rtl="0" eaLnBrk="1" latinLnBrk="0" hangingPunct="1">
        <a:defRPr sz="1800" kern="1200">
          <a:solidFill>
            <a:schemeClr val="tx1"/>
          </a:solidFill>
          <a:latin typeface="+mn-lt"/>
          <a:ea typeface="+mn-ea"/>
          <a:cs typeface="+mn-cs"/>
        </a:defRPr>
      </a:lvl6pPr>
      <a:lvl7pPr marL="2743085" algn="l" defTabSz="914361" rtl="0" eaLnBrk="1" latinLnBrk="0" hangingPunct="1">
        <a:defRPr sz="1800" kern="1200">
          <a:solidFill>
            <a:schemeClr val="tx1"/>
          </a:solidFill>
          <a:latin typeface="+mn-lt"/>
          <a:ea typeface="+mn-ea"/>
          <a:cs typeface="+mn-cs"/>
        </a:defRPr>
      </a:lvl7pPr>
      <a:lvl8pPr marL="3200266" algn="l" defTabSz="914361" rtl="0" eaLnBrk="1" latinLnBrk="0" hangingPunct="1">
        <a:defRPr sz="1800" kern="1200">
          <a:solidFill>
            <a:schemeClr val="tx1"/>
          </a:solidFill>
          <a:latin typeface="+mn-lt"/>
          <a:ea typeface="+mn-ea"/>
          <a:cs typeface="+mn-cs"/>
        </a:defRPr>
      </a:lvl8pPr>
      <a:lvl9pPr marL="3657447" algn="l" defTabSz="9143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387F6D0-1841-4C47-9311-C754C1A8287E}"/>
              </a:ext>
            </a:extLst>
          </p:cNvPr>
          <p:cNvSpPr txBox="1">
            <a:spLocks/>
          </p:cNvSpPr>
          <p:nvPr/>
        </p:nvSpPr>
        <p:spPr>
          <a:xfrm>
            <a:off x="194872" y="2686051"/>
            <a:ext cx="3308020" cy="1638299"/>
          </a:xfrm>
          <a:prstGeom prst="rect">
            <a:avLst/>
          </a:prstGeom>
        </p:spPr>
        <p:txBody>
          <a:bodyPr anchor="t">
            <a:normAutofit fontScale="97500"/>
          </a:bodyPr>
          <a:lstStyle>
            <a:lvl1pPr algn="r" defTabSz="91436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2800" b="1" dirty="0">
                <a:solidFill>
                  <a:srgbClr val="000000"/>
                </a:solidFill>
              </a:rPr>
              <a:t>Rope &amp; Net Making</a:t>
            </a:r>
          </a:p>
          <a:p>
            <a:pPr>
              <a:lnSpc>
                <a:spcPct val="100000"/>
              </a:lnSpc>
              <a:spcBef>
                <a:spcPts val="0"/>
              </a:spcBef>
            </a:pPr>
            <a:r>
              <a:rPr lang="en-GB" sz="2800" b="1" dirty="0">
                <a:solidFill>
                  <a:srgbClr val="000000"/>
                </a:solidFill>
              </a:rPr>
              <a:t>in Pictures</a:t>
            </a:r>
          </a:p>
          <a:p>
            <a:pPr>
              <a:lnSpc>
                <a:spcPct val="100000"/>
              </a:lnSpc>
              <a:spcBef>
                <a:spcPts val="0"/>
              </a:spcBef>
            </a:pPr>
            <a:endParaRPr lang="en-GB" sz="1200" dirty="0">
              <a:solidFill>
                <a:srgbClr val="000000"/>
              </a:solidFill>
              <a:latin typeface="+mn-lt"/>
            </a:endParaRPr>
          </a:p>
          <a:p>
            <a:pPr>
              <a:lnSpc>
                <a:spcPct val="100000"/>
              </a:lnSpc>
              <a:spcBef>
                <a:spcPts val="0"/>
              </a:spcBef>
            </a:pPr>
            <a:r>
              <a:rPr lang="en-GB" sz="2800" i="1" dirty="0">
                <a:solidFill>
                  <a:srgbClr val="000000"/>
                </a:solidFill>
              </a:rPr>
              <a:t>Part 1: Twine</a:t>
            </a:r>
          </a:p>
        </p:txBody>
      </p:sp>
      <p:cxnSp>
        <p:nvCxnSpPr>
          <p:cNvPr id="8" name="Straight Connector 7">
            <a:extLst>
              <a:ext uri="{FF2B5EF4-FFF2-40B4-BE49-F238E27FC236}">
                <a16:creationId xmlns:a16="http://schemas.microsoft.com/office/drawing/2014/main" id="{2FF89A4B-2F81-46E7-A722-50C676DA0914}"/>
              </a:ext>
            </a:extLst>
          </p:cNvPr>
          <p:cNvCxnSpPr>
            <a:cxnSpLocks/>
          </p:cNvCxnSpPr>
          <p:nvPr/>
        </p:nvCxnSpPr>
        <p:spPr>
          <a:xfrm>
            <a:off x="3680217" y="1261802"/>
            <a:ext cx="0" cy="4896000"/>
          </a:xfrm>
          <a:prstGeom prst="line">
            <a:avLst/>
          </a:prstGeom>
          <a:ln w="28575">
            <a:solidFill>
              <a:srgbClr val="007C9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4D71CA5-19E8-44D4-8895-451002DD00E8}"/>
              </a:ext>
            </a:extLst>
          </p:cNvPr>
          <p:cNvPicPr>
            <a:picLocks noChangeAspect="1"/>
          </p:cNvPicPr>
          <p:nvPr/>
        </p:nvPicPr>
        <p:blipFill rotWithShape="1">
          <a:blip r:embed="rId2"/>
          <a:srcRect l="34106" t="28204" r="32578" b="20769"/>
          <a:stretch/>
        </p:blipFill>
        <p:spPr>
          <a:xfrm>
            <a:off x="3867464" y="1538573"/>
            <a:ext cx="5021704" cy="4324229"/>
          </a:xfrm>
          <a:prstGeom prst="rect">
            <a:avLst/>
          </a:prstGeom>
        </p:spPr>
      </p:pic>
    </p:spTree>
    <p:extLst>
      <p:ext uri="{BB962C8B-B14F-4D97-AF65-F5344CB8AC3E}">
        <p14:creationId xmlns:p14="http://schemas.microsoft.com/office/powerpoint/2010/main" val="674065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6" name="Picture 6">
            <a:extLst>
              <a:ext uri="{FF2B5EF4-FFF2-40B4-BE49-F238E27FC236}">
                <a16:creationId xmlns:a16="http://schemas.microsoft.com/office/drawing/2014/main" id="{F10679DD-7844-4CB7-B6F8-5A1A7544CD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62727" y="257571"/>
            <a:ext cx="2218544" cy="33266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117300E0-CB40-4984-9846-71AFED937A58}"/>
              </a:ext>
            </a:extLst>
          </p:cNvPr>
          <p:cNvSpPr txBox="1"/>
          <p:nvPr/>
        </p:nvSpPr>
        <p:spPr>
          <a:xfrm>
            <a:off x="269822" y="1619339"/>
            <a:ext cx="3132944" cy="1323439"/>
          </a:xfrm>
          <a:prstGeom prst="rect">
            <a:avLst/>
          </a:prstGeom>
          <a:noFill/>
        </p:spPr>
        <p:txBody>
          <a:bodyPr wrap="square">
            <a:spAutoFit/>
          </a:bodyPr>
          <a:lstStyle>
            <a:defPPr>
              <a:defRPr lang="en-US"/>
            </a:defPPr>
            <a:lvl1pPr algn="r">
              <a:defRPr sz="1600"/>
            </a:lvl1pPr>
          </a:lstStyle>
          <a:p>
            <a:r>
              <a:rPr lang="en-GB" altLang="en-US" dirty="0"/>
              <a:t>The net making machines took long lengths of twine and tied them into knots to make nets. But if the twine broke, the operator had to tie it back together.</a:t>
            </a:r>
            <a:endParaRPr lang="en-GB" dirty="0"/>
          </a:p>
        </p:txBody>
      </p:sp>
      <p:pic>
        <p:nvPicPr>
          <p:cNvPr id="11" name="Picture 6">
            <a:extLst>
              <a:ext uri="{FF2B5EF4-FFF2-40B4-BE49-F238E27FC236}">
                <a16:creationId xmlns:a16="http://schemas.microsoft.com/office/drawing/2014/main" id="{32F791E4-DE25-428E-9BB8-34BF091DD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6729" y="3126359"/>
            <a:ext cx="3822491" cy="254832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Box 12">
            <a:extLst>
              <a:ext uri="{FF2B5EF4-FFF2-40B4-BE49-F238E27FC236}">
                <a16:creationId xmlns:a16="http://schemas.microsoft.com/office/drawing/2014/main" id="{FA8DACDA-31AB-41D5-9D2C-CDD89F484A78}"/>
              </a:ext>
            </a:extLst>
          </p:cNvPr>
          <p:cNvSpPr txBox="1"/>
          <p:nvPr/>
        </p:nvSpPr>
        <p:spPr>
          <a:xfrm>
            <a:off x="209861" y="5676808"/>
            <a:ext cx="3537680" cy="1077218"/>
          </a:xfrm>
          <a:prstGeom prst="rect">
            <a:avLst/>
          </a:prstGeom>
          <a:noFill/>
        </p:spPr>
        <p:txBody>
          <a:bodyPr wrap="square">
            <a:spAutoFit/>
          </a:bodyPr>
          <a:lstStyle>
            <a:defPPr>
              <a:defRPr lang="en-US"/>
            </a:defPPr>
            <a:lvl1pPr algn="r">
              <a:defRPr sz="1600"/>
            </a:lvl1pPr>
          </a:lstStyle>
          <a:p>
            <a:r>
              <a:rPr lang="en-GB" altLang="en-US" dirty="0"/>
              <a:t>These pictures show bigger, more recent machines. You can see hundreds of bobbins of twine at the top, ready to be made into nets.</a:t>
            </a:r>
            <a:endParaRPr lang="en-GB" dirty="0"/>
          </a:p>
        </p:txBody>
      </p:sp>
      <p:pic>
        <p:nvPicPr>
          <p:cNvPr id="14" name="Picture 6">
            <a:extLst>
              <a:ext uri="{FF2B5EF4-FFF2-40B4-BE49-F238E27FC236}">
                <a16:creationId xmlns:a16="http://schemas.microsoft.com/office/drawing/2014/main" id="{6B617227-81F4-4ED2-99E1-FC4B3AE848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14" b="14216"/>
          <a:stretch/>
        </p:blipFill>
        <p:spPr>
          <a:xfrm>
            <a:off x="5990985" y="264488"/>
            <a:ext cx="2848130" cy="331282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Box 15">
            <a:extLst>
              <a:ext uri="{FF2B5EF4-FFF2-40B4-BE49-F238E27FC236}">
                <a16:creationId xmlns:a16="http://schemas.microsoft.com/office/drawing/2014/main" id="{D4C5123F-0B3A-438F-BDA4-70893CBB9EB9}"/>
              </a:ext>
            </a:extLst>
          </p:cNvPr>
          <p:cNvSpPr txBox="1"/>
          <p:nvPr/>
        </p:nvSpPr>
        <p:spPr>
          <a:xfrm>
            <a:off x="6130978" y="3643010"/>
            <a:ext cx="2833140" cy="2062103"/>
          </a:xfrm>
          <a:prstGeom prst="rect">
            <a:avLst/>
          </a:prstGeom>
          <a:noFill/>
        </p:spPr>
        <p:txBody>
          <a:bodyPr wrap="square">
            <a:spAutoFit/>
          </a:bodyPr>
          <a:lstStyle>
            <a:defPPr>
              <a:defRPr lang="en-US"/>
            </a:defPPr>
            <a:lvl1pPr algn="r">
              <a:defRPr sz="1600"/>
            </a:lvl1pPr>
          </a:lstStyle>
          <a:p>
            <a:pPr algn="ctr"/>
            <a:r>
              <a:rPr lang="en-GB" altLang="en-US" dirty="0"/>
              <a:t>This big fishing net is nearly finished.  It will be stretched, coated in tar to make it waterproof, and finally have corks fitted to the top and lead weights to the bottom. This particular net was sold to salmon fishermen in Canada</a:t>
            </a:r>
            <a:endParaRPr lang="en-GB" dirty="0"/>
          </a:p>
        </p:txBody>
      </p:sp>
      <p:pic>
        <p:nvPicPr>
          <p:cNvPr id="8" name="Picture 6">
            <a:extLst>
              <a:ext uri="{FF2B5EF4-FFF2-40B4-BE49-F238E27FC236}">
                <a16:creationId xmlns:a16="http://schemas.microsoft.com/office/drawing/2014/main" id="{8BF19D38-4D19-4385-B3BF-BD54F34A8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749826" y="4682510"/>
            <a:ext cx="2378863" cy="15849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91434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a:extLst>
              <a:ext uri="{FF2B5EF4-FFF2-40B4-BE49-F238E27FC236}">
                <a16:creationId xmlns:a16="http://schemas.microsoft.com/office/drawing/2014/main" id="{6EBD1925-C644-414B-8F45-C814C80DC3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6135" y="1345512"/>
            <a:ext cx="5568846" cy="37136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59AB91DB-7A31-4FB7-878E-70673E9DD307}"/>
              </a:ext>
            </a:extLst>
          </p:cNvPr>
          <p:cNvSpPr txBox="1"/>
          <p:nvPr/>
        </p:nvSpPr>
        <p:spPr>
          <a:xfrm>
            <a:off x="1476529" y="5252937"/>
            <a:ext cx="6768059" cy="830997"/>
          </a:xfrm>
          <a:prstGeom prst="rect">
            <a:avLst/>
          </a:prstGeom>
          <a:noFill/>
        </p:spPr>
        <p:txBody>
          <a:bodyPr wrap="square">
            <a:spAutoFit/>
          </a:bodyPr>
          <a:lstStyle>
            <a:defPPr>
              <a:defRPr lang="en-US"/>
            </a:defPPr>
            <a:lvl1pPr algn="r">
              <a:defRPr sz="1600"/>
            </a:lvl1pPr>
          </a:lstStyle>
          <a:p>
            <a:pPr algn="ctr"/>
            <a:r>
              <a:rPr lang="en-GB" altLang="en-US" dirty="0"/>
              <a:t>Some workmen pose outside the net factory, with finished nets being stretched on frames behind them. The man in the middle has a leather guard on his hand to protect his fingers from getting cut by the hard twine.</a:t>
            </a:r>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4" name="Picture 6">
            <a:extLst>
              <a:ext uri="{FF2B5EF4-FFF2-40B4-BE49-F238E27FC236}">
                <a16:creationId xmlns:a16="http://schemas.microsoft.com/office/drawing/2014/main" id="{A27592E6-CCF4-4A74-AE49-713CC10B32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79954" y="419725"/>
            <a:ext cx="4294681" cy="28631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6F8DFB85-EB81-4148-B738-B35D1C77048C}"/>
              </a:ext>
            </a:extLst>
          </p:cNvPr>
          <p:cNvSpPr txBox="1"/>
          <p:nvPr/>
        </p:nvSpPr>
        <p:spPr>
          <a:xfrm>
            <a:off x="5" y="1712223"/>
            <a:ext cx="3732552" cy="1077218"/>
          </a:xfrm>
          <a:prstGeom prst="rect">
            <a:avLst/>
          </a:prstGeom>
          <a:noFill/>
        </p:spPr>
        <p:txBody>
          <a:bodyPr wrap="square">
            <a:spAutoFit/>
          </a:bodyPr>
          <a:lstStyle>
            <a:defPPr>
              <a:defRPr lang="en-US"/>
            </a:defPPr>
            <a:lvl1pPr algn="ctr">
              <a:defRPr sz="1600"/>
            </a:lvl1pPr>
          </a:lstStyle>
          <a:p>
            <a:pPr algn="r"/>
            <a:r>
              <a:rPr lang="en-GB" altLang="en-US" dirty="0"/>
              <a:t>Not all nets were for fishing.  This machine is sewing the top strip onto a tennis net.  Bridport also made football nets, including for the World Cup in 1966.</a:t>
            </a:r>
            <a:endParaRPr lang="en-GB" dirty="0"/>
          </a:p>
        </p:txBody>
      </p:sp>
      <p:pic>
        <p:nvPicPr>
          <p:cNvPr id="6" name="Picture 6">
            <a:extLst>
              <a:ext uri="{FF2B5EF4-FFF2-40B4-BE49-F238E27FC236}">
                <a16:creationId xmlns:a16="http://schemas.microsoft.com/office/drawing/2014/main" id="{3A62D502-AF58-4870-9326-1D34556DD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11668" y="3013025"/>
            <a:ext cx="2322668" cy="34852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8DF4FB39-371F-4E44-B76A-FE557E606EFA}"/>
              </a:ext>
            </a:extLst>
          </p:cNvPr>
          <p:cNvSpPr txBox="1"/>
          <p:nvPr/>
        </p:nvSpPr>
        <p:spPr>
          <a:xfrm>
            <a:off x="3515194" y="5227741"/>
            <a:ext cx="2765686" cy="1077218"/>
          </a:xfrm>
          <a:prstGeom prst="rect">
            <a:avLst/>
          </a:prstGeom>
          <a:noFill/>
        </p:spPr>
        <p:txBody>
          <a:bodyPr wrap="square">
            <a:spAutoFit/>
          </a:bodyPr>
          <a:lstStyle>
            <a:defPPr>
              <a:defRPr lang="en-US"/>
            </a:defPPr>
            <a:lvl1pPr algn="ctr">
              <a:defRPr sz="1600"/>
            </a:lvl1pPr>
          </a:lstStyle>
          <a:p>
            <a:pPr algn="r"/>
            <a:r>
              <a:rPr lang="en-GB" altLang="en-US" dirty="0"/>
              <a:t>Here lots of bobbins are being used to make an enormously long line for cod fishing boats in Newfoundland</a:t>
            </a:r>
            <a:endParaRPr lang="en-GB" dirty="0"/>
          </a:p>
        </p:txBody>
      </p:sp>
      <p:pic>
        <p:nvPicPr>
          <p:cNvPr id="9" name="Picture 6">
            <a:extLst>
              <a:ext uri="{FF2B5EF4-FFF2-40B4-BE49-F238E27FC236}">
                <a16:creationId xmlns:a16="http://schemas.microsoft.com/office/drawing/2014/main" id="{2974DC7B-AA01-475C-B373-9CD461B26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64695" y="2869727"/>
            <a:ext cx="2518347" cy="37788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a:extLst>
              <a:ext uri="{FF2B5EF4-FFF2-40B4-BE49-F238E27FC236}">
                <a16:creationId xmlns:a16="http://schemas.microsoft.com/office/drawing/2014/main" id="{D7972531-B7F1-4535-AB9C-C0B47FAD6DF3}"/>
              </a:ext>
            </a:extLst>
          </p:cNvPr>
          <p:cNvSpPr txBox="1"/>
          <p:nvPr/>
        </p:nvSpPr>
        <p:spPr>
          <a:xfrm>
            <a:off x="3009275" y="3642370"/>
            <a:ext cx="2776927" cy="1323439"/>
          </a:xfrm>
          <a:prstGeom prst="rect">
            <a:avLst/>
          </a:prstGeom>
          <a:noFill/>
        </p:spPr>
        <p:txBody>
          <a:bodyPr wrap="square">
            <a:spAutoFit/>
          </a:bodyPr>
          <a:lstStyle>
            <a:defPPr>
              <a:defRPr lang="en-US"/>
            </a:defPPr>
            <a:lvl1pPr algn="ctr">
              <a:defRPr sz="1600"/>
            </a:lvl1pPr>
          </a:lstStyle>
          <a:p>
            <a:pPr algn="l"/>
            <a:r>
              <a:rPr lang="en-GB" altLang="en-US" dirty="0"/>
              <a:t>This man is cutting lengths of twine to make fishing lines. In the background you can see packages of finished twine ready to be sold.</a:t>
            </a:r>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a:extLst>
              <a:ext uri="{FF2B5EF4-FFF2-40B4-BE49-F238E27FC236}">
                <a16:creationId xmlns:a16="http://schemas.microsoft.com/office/drawing/2014/main" id="{9DE78AE9-02C8-4B33-B376-DC49CEE27160}"/>
              </a:ext>
            </a:extLst>
          </p:cNvPr>
          <p:cNvSpPr>
            <a:spLocks noGrp="1" noChangeArrowheads="1"/>
          </p:cNvSpPr>
          <p:nvPr>
            <p:ph type="title"/>
          </p:nvPr>
        </p:nvSpPr>
        <p:spPr>
          <a:xfrm>
            <a:off x="44969" y="3559095"/>
            <a:ext cx="3582650" cy="535531"/>
          </a:xfrm>
          <a:noFill/>
        </p:spPr>
        <p:txBody>
          <a:bodyPr wrap="square">
            <a:spAutoFit/>
          </a:bodyPr>
          <a:lstStyle/>
          <a:p>
            <a:pPr algn="ctr" defTabSz="457200"/>
            <a:r>
              <a:rPr lang="en-GB" altLang="en-US" sz="1600" dirty="0">
                <a:latin typeface="+mn-lt"/>
                <a:ea typeface="+mn-ea"/>
                <a:cs typeface="+mn-cs"/>
              </a:rPr>
              <a:t>Mr Symes delivering twine to Mrs Greening and collecting nets she’s made.</a:t>
            </a:r>
          </a:p>
        </p:txBody>
      </p:sp>
      <p:pic>
        <p:nvPicPr>
          <p:cNvPr id="40966" name="Picture 6">
            <a:extLst>
              <a:ext uri="{FF2B5EF4-FFF2-40B4-BE49-F238E27FC236}">
                <a16:creationId xmlns:a16="http://schemas.microsoft.com/office/drawing/2014/main" id="{E76994D2-6940-4CB0-8C57-A6BC9E9674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2208" y="1708878"/>
            <a:ext cx="2788173" cy="18587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a:extLst>
              <a:ext uri="{FF2B5EF4-FFF2-40B4-BE49-F238E27FC236}">
                <a16:creationId xmlns:a16="http://schemas.microsoft.com/office/drawing/2014/main" id="{F18E9EE0-9066-4EC9-B67A-03FD4E933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79892" y="404734"/>
            <a:ext cx="2956810" cy="19712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5BE1ABA5-5A14-4448-9122-2B5600709E5D}"/>
              </a:ext>
            </a:extLst>
          </p:cNvPr>
          <p:cNvSpPr txBox="1"/>
          <p:nvPr/>
        </p:nvSpPr>
        <p:spPr>
          <a:xfrm>
            <a:off x="6196556" y="2393960"/>
            <a:ext cx="2923083" cy="535531"/>
          </a:xfrm>
          <a:prstGeom prst="rect">
            <a:avLst/>
          </a:prstGeom>
          <a:noFill/>
        </p:spPr>
        <p:txBody>
          <a:bodyPr vert="horz" wrap="square" lIns="91440" tIns="45720" rIns="91440" bIns="45720" rtlCol="0" anchor="ctr">
            <a:spAutoFit/>
          </a:bodyPr>
          <a:lstStyle>
            <a:lvl1pPr algn="r">
              <a:lnSpc>
                <a:spcPct val="90000"/>
              </a:lnSpc>
              <a:spcBef>
                <a:spcPct val="0"/>
              </a:spcBef>
              <a:buNone/>
              <a:defRPr sz="1600"/>
            </a:lvl1pPr>
          </a:lstStyle>
          <a:p>
            <a:pPr algn="ctr"/>
            <a:r>
              <a:rPr lang="en-GB" altLang="en-US" dirty="0"/>
              <a:t>Women at </a:t>
            </a:r>
            <a:r>
              <a:rPr lang="en-GB" altLang="en-US" dirty="0" err="1"/>
              <a:t>Loders</a:t>
            </a:r>
            <a:r>
              <a:rPr lang="en-GB" altLang="en-US" dirty="0"/>
              <a:t> in the street outside their houses  </a:t>
            </a:r>
            <a:endParaRPr lang="en-GB" dirty="0"/>
          </a:p>
        </p:txBody>
      </p:sp>
      <p:sp>
        <p:nvSpPr>
          <p:cNvPr id="9" name="TextBox 8">
            <a:extLst>
              <a:ext uri="{FF2B5EF4-FFF2-40B4-BE49-F238E27FC236}">
                <a16:creationId xmlns:a16="http://schemas.microsoft.com/office/drawing/2014/main" id="{3191F0E2-A909-44D0-97E9-41B6F342DF3D}"/>
              </a:ext>
            </a:extLst>
          </p:cNvPr>
          <p:cNvSpPr txBox="1"/>
          <p:nvPr/>
        </p:nvSpPr>
        <p:spPr>
          <a:xfrm>
            <a:off x="2482254" y="6277499"/>
            <a:ext cx="2506839" cy="535531"/>
          </a:xfrm>
          <a:prstGeom prst="rect">
            <a:avLst/>
          </a:prstGeom>
          <a:noFill/>
        </p:spPr>
        <p:txBody>
          <a:bodyPr vert="horz" wrap="square" lIns="91440" tIns="45720" rIns="91440" bIns="45720" rtlCol="0" anchor="ctr">
            <a:spAutoFit/>
          </a:bodyPr>
          <a:lstStyle>
            <a:defPPr>
              <a:defRPr lang="en-US"/>
            </a:defPPr>
            <a:lvl1pPr algn="r">
              <a:lnSpc>
                <a:spcPct val="90000"/>
              </a:lnSpc>
              <a:spcBef>
                <a:spcPct val="0"/>
              </a:spcBef>
              <a:buNone/>
              <a:defRPr sz="1600"/>
            </a:lvl1pPr>
          </a:lstStyle>
          <a:p>
            <a:pPr algn="ctr"/>
            <a:r>
              <a:rPr lang="en-GB" altLang="en-US" dirty="0"/>
              <a:t>Mrs Greening &amp; Mrs Poole in their gardens, late 1940s.  </a:t>
            </a:r>
            <a:endParaRPr lang="en-GB" dirty="0"/>
          </a:p>
        </p:txBody>
      </p:sp>
      <p:pic>
        <p:nvPicPr>
          <p:cNvPr id="10" name="Picture 6">
            <a:extLst>
              <a:ext uri="{FF2B5EF4-FFF2-40B4-BE49-F238E27FC236}">
                <a16:creationId xmlns:a16="http://schemas.microsoft.com/office/drawing/2014/main" id="{6F227C22-54ED-4915-970A-21C0EE17C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207512" y="948293"/>
            <a:ext cx="3019269" cy="2012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a:extLst>
              <a:ext uri="{FF2B5EF4-FFF2-40B4-BE49-F238E27FC236}">
                <a16:creationId xmlns:a16="http://schemas.microsoft.com/office/drawing/2014/main" id="{9EB4CBCD-C70D-49C9-86D6-2C1E55ED0060}"/>
              </a:ext>
            </a:extLst>
          </p:cNvPr>
          <p:cNvSpPr txBox="1"/>
          <p:nvPr/>
        </p:nvSpPr>
        <p:spPr>
          <a:xfrm>
            <a:off x="3240234" y="2964381"/>
            <a:ext cx="2953825" cy="535531"/>
          </a:xfrm>
          <a:prstGeom prst="rect">
            <a:avLst/>
          </a:prstGeom>
          <a:noFill/>
        </p:spPr>
        <p:txBody>
          <a:bodyPr vert="horz" wrap="square" lIns="91440" tIns="45720" rIns="91440" bIns="45720" rtlCol="0" anchor="ctr">
            <a:spAutoFit/>
          </a:bodyPr>
          <a:lstStyle>
            <a:lvl1pPr algn="r">
              <a:lnSpc>
                <a:spcPct val="90000"/>
              </a:lnSpc>
              <a:spcBef>
                <a:spcPct val="0"/>
              </a:spcBef>
              <a:buNone/>
              <a:defRPr sz="1600"/>
            </a:lvl1pPr>
          </a:lstStyle>
          <a:p>
            <a:pPr algn="ctr"/>
            <a:r>
              <a:rPr lang="en-GB" altLang="en-US" dirty="0"/>
              <a:t>Mrs Courtney &amp; her daughter </a:t>
            </a:r>
            <a:r>
              <a:rPr lang="en-GB" altLang="en-US" dirty="0" err="1"/>
              <a:t>Puncknowle</a:t>
            </a:r>
            <a:endParaRPr lang="en-GB" dirty="0"/>
          </a:p>
        </p:txBody>
      </p:sp>
      <p:sp>
        <p:nvSpPr>
          <p:cNvPr id="15" name="TextBox 14">
            <a:extLst>
              <a:ext uri="{FF2B5EF4-FFF2-40B4-BE49-F238E27FC236}">
                <a16:creationId xmlns:a16="http://schemas.microsoft.com/office/drawing/2014/main" id="{6DEBE93B-219D-45E6-AE81-656F5A53FBD2}"/>
              </a:ext>
            </a:extLst>
          </p:cNvPr>
          <p:cNvSpPr txBox="1"/>
          <p:nvPr/>
        </p:nvSpPr>
        <p:spPr>
          <a:xfrm>
            <a:off x="5263278" y="5578467"/>
            <a:ext cx="1634826" cy="535531"/>
          </a:xfrm>
          <a:prstGeom prst="rect">
            <a:avLst/>
          </a:prstGeom>
          <a:noFill/>
        </p:spPr>
        <p:txBody>
          <a:bodyPr vert="horz" wrap="square" lIns="91440" tIns="45720" rIns="91440" bIns="45720" rtlCol="0" anchor="ctr">
            <a:spAutoFit/>
          </a:bodyPr>
          <a:lstStyle>
            <a:defPPr>
              <a:defRPr lang="en-US"/>
            </a:defPPr>
            <a:lvl1pPr algn="r">
              <a:lnSpc>
                <a:spcPct val="90000"/>
              </a:lnSpc>
              <a:spcBef>
                <a:spcPct val="0"/>
              </a:spcBef>
              <a:buNone/>
              <a:defRPr sz="1600"/>
            </a:lvl1pPr>
          </a:lstStyle>
          <a:p>
            <a:pPr algn="ctr"/>
            <a:r>
              <a:rPr lang="en-GB" altLang="en-US" dirty="0"/>
              <a:t>Mrs Hodder </a:t>
            </a:r>
            <a:r>
              <a:rPr lang="en-GB" altLang="en-US" dirty="0" err="1"/>
              <a:t>Eype</a:t>
            </a:r>
            <a:r>
              <a:rPr lang="en-GB" altLang="en-US" dirty="0"/>
              <a:t>, 1913</a:t>
            </a:r>
            <a:endParaRPr lang="en-GB" dirty="0"/>
          </a:p>
        </p:txBody>
      </p:sp>
      <p:pic>
        <p:nvPicPr>
          <p:cNvPr id="16" name="Picture 6">
            <a:extLst>
              <a:ext uri="{FF2B5EF4-FFF2-40B4-BE49-F238E27FC236}">
                <a16:creationId xmlns:a16="http://schemas.microsoft.com/office/drawing/2014/main" id="{407CEEBB-B20B-4F96-A737-549EC2A99F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39647" y="4289400"/>
            <a:ext cx="2931826" cy="1954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Box 17">
            <a:extLst>
              <a:ext uri="{FF2B5EF4-FFF2-40B4-BE49-F238E27FC236}">
                <a16:creationId xmlns:a16="http://schemas.microsoft.com/office/drawing/2014/main" id="{1C3828D9-6692-4BC7-AEE1-F81F273512FA}"/>
              </a:ext>
            </a:extLst>
          </p:cNvPr>
          <p:cNvSpPr txBox="1"/>
          <p:nvPr/>
        </p:nvSpPr>
        <p:spPr>
          <a:xfrm>
            <a:off x="846024" y="6270657"/>
            <a:ext cx="1431956" cy="535531"/>
          </a:xfrm>
          <a:prstGeom prst="rect">
            <a:avLst/>
          </a:prstGeom>
          <a:noFill/>
        </p:spPr>
        <p:txBody>
          <a:bodyPr vert="horz" wrap="square" lIns="91440" tIns="45720" rIns="91440" bIns="45720" rtlCol="0" anchor="ctr">
            <a:spAutoFit/>
          </a:bodyPr>
          <a:lstStyle>
            <a:defPPr>
              <a:defRPr lang="en-US"/>
            </a:defPPr>
            <a:lvl1pPr algn="r">
              <a:lnSpc>
                <a:spcPct val="90000"/>
              </a:lnSpc>
              <a:spcBef>
                <a:spcPct val="0"/>
              </a:spcBef>
              <a:buNone/>
              <a:defRPr sz="1600"/>
            </a:lvl1pPr>
          </a:lstStyle>
          <a:p>
            <a:pPr algn="ctr"/>
            <a:r>
              <a:rPr lang="en-GB" altLang="en-US" dirty="0"/>
              <a:t>Mrs Legg </a:t>
            </a:r>
            <a:r>
              <a:rPr lang="en-GB" altLang="en-US" dirty="0" err="1"/>
              <a:t>Loders</a:t>
            </a:r>
            <a:r>
              <a:rPr lang="en-GB" altLang="en-US" dirty="0"/>
              <a:t>, 1948</a:t>
            </a:r>
            <a:endParaRPr lang="en-GB" dirty="0"/>
          </a:p>
        </p:txBody>
      </p:sp>
      <p:pic>
        <p:nvPicPr>
          <p:cNvPr id="19" name="Picture 6">
            <a:extLst>
              <a:ext uri="{FF2B5EF4-FFF2-40B4-BE49-F238E27FC236}">
                <a16:creationId xmlns:a16="http://schemas.microsoft.com/office/drawing/2014/main" id="{47B07EC3-6443-4101-8A96-A0366261B6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7000407" y="3161993"/>
            <a:ext cx="1903751" cy="28566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TextBox 20">
            <a:extLst>
              <a:ext uri="{FF2B5EF4-FFF2-40B4-BE49-F238E27FC236}">
                <a16:creationId xmlns:a16="http://schemas.microsoft.com/office/drawing/2014/main" id="{9F0974F0-D24F-4293-8B66-52ACC622FBB1}"/>
              </a:ext>
            </a:extLst>
          </p:cNvPr>
          <p:cNvSpPr txBox="1"/>
          <p:nvPr/>
        </p:nvSpPr>
        <p:spPr>
          <a:xfrm>
            <a:off x="7150310" y="6024360"/>
            <a:ext cx="1753847" cy="535531"/>
          </a:xfrm>
          <a:prstGeom prst="rect">
            <a:avLst/>
          </a:prstGeom>
          <a:noFill/>
        </p:spPr>
        <p:txBody>
          <a:bodyPr vert="horz" wrap="square" lIns="91440" tIns="45720" rIns="91440" bIns="45720" rtlCol="0" anchor="ctr">
            <a:spAutoFit/>
          </a:bodyPr>
          <a:lstStyle>
            <a:defPPr>
              <a:defRPr lang="en-US"/>
            </a:defPPr>
            <a:lvl1pPr algn="r">
              <a:lnSpc>
                <a:spcPct val="90000"/>
              </a:lnSpc>
              <a:spcBef>
                <a:spcPct val="0"/>
              </a:spcBef>
              <a:buNone/>
              <a:defRPr sz="1600"/>
            </a:lvl1pPr>
          </a:lstStyle>
          <a:p>
            <a:pPr algn="ctr"/>
            <a:r>
              <a:rPr lang="en-GB" altLang="en-US" dirty="0"/>
              <a:t>Mrs Crabb </a:t>
            </a:r>
            <a:r>
              <a:rPr lang="en-GB" altLang="en-US" dirty="0" err="1"/>
              <a:t>Uploders</a:t>
            </a:r>
            <a:endParaRPr lang="en-GB" dirty="0"/>
          </a:p>
        </p:txBody>
      </p:sp>
      <p:sp>
        <p:nvSpPr>
          <p:cNvPr id="23" name="TextBox 22">
            <a:extLst>
              <a:ext uri="{FF2B5EF4-FFF2-40B4-BE49-F238E27FC236}">
                <a16:creationId xmlns:a16="http://schemas.microsoft.com/office/drawing/2014/main" id="{88388782-B984-4DCD-8709-A637D71B08DE}"/>
              </a:ext>
            </a:extLst>
          </p:cNvPr>
          <p:cNvSpPr txBox="1"/>
          <p:nvPr/>
        </p:nvSpPr>
        <p:spPr>
          <a:xfrm>
            <a:off x="2162333" y="197580"/>
            <a:ext cx="2979292" cy="646331"/>
          </a:xfrm>
          <a:prstGeom prst="rect">
            <a:avLst/>
          </a:prstGeom>
          <a:noFill/>
        </p:spPr>
        <p:txBody>
          <a:bodyPr wrap="square">
            <a:spAutoFit/>
          </a:bodyPr>
          <a:lstStyle/>
          <a:p>
            <a:r>
              <a:rPr lang="en-GB" altLang="en-US" sz="1800" dirty="0">
                <a:latin typeface="+mn-lt"/>
                <a:ea typeface="+mn-ea"/>
                <a:cs typeface="+mn-cs"/>
              </a:rPr>
              <a:t>Many local women made nets at home… </a:t>
            </a:r>
            <a:endParaRPr lang="en-GB" dirty="0"/>
          </a:p>
        </p:txBody>
      </p:sp>
      <p:pic>
        <p:nvPicPr>
          <p:cNvPr id="13" name="Picture 6">
            <a:extLst>
              <a:ext uri="{FF2B5EF4-FFF2-40B4-BE49-F238E27FC236}">
                <a16:creationId xmlns:a16="http://schemas.microsoft.com/office/drawing/2014/main" id="{C7321746-588E-43A4-A760-6ABDBE2288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4257206" y="3644173"/>
            <a:ext cx="2871866" cy="191457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5F04A8A7-2356-48EF-A36B-0183EA9B47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2458387" y="4616970"/>
            <a:ext cx="2528808" cy="168639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43564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6">
            <a:extLst>
              <a:ext uri="{FF2B5EF4-FFF2-40B4-BE49-F238E27FC236}">
                <a16:creationId xmlns:a16="http://schemas.microsoft.com/office/drawing/2014/main" id="{86A04CFC-A30D-4DDD-99D7-27515E3A27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14007" y="1648891"/>
            <a:ext cx="6635201" cy="4422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7AD89F3E-A6C3-46EA-8D61-077EAC853B91}"/>
              </a:ext>
            </a:extLst>
          </p:cNvPr>
          <p:cNvSpPr txBox="1"/>
          <p:nvPr/>
        </p:nvSpPr>
        <p:spPr>
          <a:xfrm>
            <a:off x="2399453" y="6190061"/>
            <a:ext cx="4864309" cy="369332"/>
          </a:xfrm>
          <a:prstGeom prst="rect">
            <a:avLst/>
          </a:prstGeom>
          <a:noFill/>
        </p:spPr>
        <p:txBody>
          <a:bodyPr wrap="square">
            <a:spAutoFit/>
          </a:bodyPr>
          <a:lstStyle>
            <a:defPPr>
              <a:defRPr lang="en-US"/>
            </a:defPPr>
            <a:lvl1pPr>
              <a:defRPr sz="1600"/>
            </a:lvl1pPr>
          </a:lstStyle>
          <a:p>
            <a:pPr algn="ctr"/>
            <a:r>
              <a:rPr lang="en-GB" altLang="en-US" dirty="0"/>
              <a:t>Taking finished nets to the station in 1950.</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a:extLst>
              <a:ext uri="{FF2B5EF4-FFF2-40B4-BE49-F238E27FC236}">
                <a16:creationId xmlns:a16="http://schemas.microsoft.com/office/drawing/2014/main" id="{9E2D27BA-191E-47F6-983A-02AFCA488B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43199" y="629582"/>
            <a:ext cx="2698229" cy="404593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071CF018-6156-4A88-B253-F1A92DE388DF}"/>
              </a:ext>
            </a:extLst>
          </p:cNvPr>
          <p:cNvSpPr txBox="1"/>
          <p:nvPr/>
        </p:nvSpPr>
        <p:spPr>
          <a:xfrm>
            <a:off x="5501390" y="711473"/>
            <a:ext cx="3327815" cy="830997"/>
          </a:xfrm>
          <a:prstGeom prst="rect">
            <a:avLst/>
          </a:prstGeom>
          <a:noFill/>
        </p:spPr>
        <p:txBody>
          <a:bodyPr wrap="square">
            <a:spAutoFit/>
          </a:bodyPr>
          <a:lstStyle>
            <a:defPPr>
              <a:defRPr lang="en-US"/>
            </a:defPPr>
            <a:lvl1pPr algn="r">
              <a:defRPr sz="1600"/>
            </a:lvl1pPr>
          </a:lstStyle>
          <a:p>
            <a:pPr algn="l"/>
            <a:r>
              <a:rPr lang="en-GB" altLang="en-US" dirty="0"/>
              <a:t>Bales of nets are ready for export by ship to Africa. They’re going to Port Harcourt and Takoradi.</a:t>
            </a:r>
            <a:endParaRPr lang="en-GB" dirty="0"/>
          </a:p>
        </p:txBody>
      </p:sp>
      <p:pic>
        <p:nvPicPr>
          <p:cNvPr id="8" name="Picture 6">
            <a:extLst>
              <a:ext uri="{FF2B5EF4-FFF2-40B4-BE49-F238E27FC236}">
                <a16:creationId xmlns:a16="http://schemas.microsoft.com/office/drawing/2014/main" id="{4EB0EEDD-10C7-4876-B054-E1502F2DF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46162" y="2151346"/>
            <a:ext cx="2893101" cy="43381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a:extLst>
              <a:ext uri="{FF2B5EF4-FFF2-40B4-BE49-F238E27FC236}">
                <a16:creationId xmlns:a16="http://schemas.microsoft.com/office/drawing/2014/main" id="{4D9D0055-DF54-4A67-A314-66F256F86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00218" y="3663757"/>
            <a:ext cx="4261723" cy="284197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387F6D0-1841-4C47-9311-C754C1A8287E}"/>
              </a:ext>
            </a:extLst>
          </p:cNvPr>
          <p:cNvSpPr txBox="1">
            <a:spLocks/>
          </p:cNvSpPr>
          <p:nvPr/>
        </p:nvSpPr>
        <p:spPr>
          <a:xfrm>
            <a:off x="194872" y="2686051"/>
            <a:ext cx="3308020" cy="1638299"/>
          </a:xfrm>
          <a:prstGeom prst="rect">
            <a:avLst/>
          </a:prstGeom>
        </p:spPr>
        <p:txBody>
          <a:bodyPr anchor="t">
            <a:normAutofit fontScale="97500"/>
          </a:bodyPr>
          <a:lstStyle>
            <a:lvl1pPr algn="r" defTabSz="91436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2800" b="1" dirty="0">
                <a:solidFill>
                  <a:srgbClr val="000000"/>
                </a:solidFill>
              </a:rPr>
              <a:t>Rope &amp; Net Making</a:t>
            </a:r>
          </a:p>
          <a:p>
            <a:pPr>
              <a:lnSpc>
                <a:spcPct val="100000"/>
              </a:lnSpc>
              <a:spcBef>
                <a:spcPts val="0"/>
              </a:spcBef>
            </a:pPr>
            <a:r>
              <a:rPr lang="en-GB" sz="2800" b="1" dirty="0">
                <a:solidFill>
                  <a:srgbClr val="000000"/>
                </a:solidFill>
              </a:rPr>
              <a:t>in Pictures</a:t>
            </a:r>
          </a:p>
          <a:p>
            <a:pPr>
              <a:lnSpc>
                <a:spcPct val="100000"/>
              </a:lnSpc>
              <a:spcBef>
                <a:spcPts val="0"/>
              </a:spcBef>
            </a:pPr>
            <a:endParaRPr lang="en-GB" sz="1200" dirty="0">
              <a:solidFill>
                <a:srgbClr val="000000"/>
              </a:solidFill>
              <a:latin typeface="+mn-lt"/>
            </a:endParaRPr>
          </a:p>
          <a:p>
            <a:pPr>
              <a:lnSpc>
                <a:spcPct val="100000"/>
              </a:lnSpc>
              <a:spcBef>
                <a:spcPts val="0"/>
              </a:spcBef>
            </a:pPr>
            <a:r>
              <a:rPr lang="en-GB" sz="2800" i="1" dirty="0">
                <a:solidFill>
                  <a:srgbClr val="000000"/>
                </a:solidFill>
              </a:rPr>
              <a:t>Part 3: Rope</a:t>
            </a:r>
          </a:p>
        </p:txBody>
      </p:sp>
      <p:cxnSp>
        <p:nvCxnSpPr>
          <p:cNvPr id="8" name="Straight Connector 7">
            <a:extLst>
              <a:ext uri="{FF2B5EF4-FFF2-40B4-BE49-F238E27FC236}">
                <a16:creationId xmlns:a16="http://schemas.microsoft.com/office/drawing/2014/main" id="{2FF89A4B-2F81-46E7-A722-50C676DA0914}"/>
              </a:ext>
            </a:extLst>
          </p:cNvPr>
          <p:cNvCxnSpPr>
            <a:cxnSpLocks/>
          </p:cNvCxnSpPr>
          <p:nvPr/>
        </p:nvCxnSpPr>
        <p:spPr>
          <a:xfrm>
            <a:off x="3680217" y="1261802"/>
            <a:ext cx="0" cy="4896000"/>
          </a:xfrm>
          <a:prstGeom prst="line">
            <a:avLst/>
          </a:prstGeom>
          <a:ln w="28575">
            <a:solidFill>
              <a:srgbClr val="007C9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C50F4C5-50FD-4334-9651-99D0F4B39D85}"/>
              </a:ext>
            </a:extLst>
          </p:cNvPr>
          <p:cNvPicPr>
            <a:picLocks noChangeAspect="1"/>
          </p:cNvPicPr>
          <p:nvPr/>
        </p:nvPicPr>
        <p:blipFill rotWithShape="1">
          <a:blip r:embed="rId2"/>
          <a:srcRect l="33863" t="27330" r="34973" b="17853"/>
          <a:stretch/>
        </p:blipFill>
        <p:spPr>
          <a:xfrm>
            <a:off x="3917817" y="1288891"/>
            <a:ext cx="4793046" cy="4740272"/>
          </a:xfrm>
          <a:prstGeom prst="rect">
            <a:avLst/>
          </a:prstGeom>
        </p:spPr>
      </p:pic>
    </p:spTree>
    <p:extLst>
      <p:ext uri="{BB962C8B-B14F-4D97-AF65-F5344CB8AC3E}">
        <p14:creationId xmlns:p14="http://schemas.microsoft.com/office/powerpoint/2010/main" val="3131186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7FE736-E3BD-4B3C-9D32-0192C78D2309}"/>
              </a:ext>
            </a:extLst>
          </p:cNvPr>
          <p:cNvPicPr>
            <a:picLocks noChangeAspect="1"/>
          </p:cNvPicPr>
          <p:nvPr/>
        </p:nvPicPr>
        <p:blipFill rotWithShape="1">
          <a:blip r:embed="rId2"/>
          <a:srcRect l="40517" t="26655" r="30133" b="19050"/>
          <a:stretch/>
        </p:blipFill>
        <p:spPr>
          <a:xfrm>
            <a:off x="4948940" y="417768"/>
            <a:ext cx="3723959" cy="3873166"/>
          </a:xfrm>
          <a:prstGeom prst="rect">
            <a:avLst/>
          </a:prstGeom>
          <a:ln>
            <a:solidFill>
              <a:schemeClr val="tx1"/>
            </a:solidFill>
          </a:ln>
        </p:spPr>
      </p:pic>
      <p:sp>
        <p:nvSpPr>
          <p:cNvPr id="7" name="TextBox 6">
            <a:extLst>
              <a:ext uri="{FF2B5EF4-FFF2-40B4-BE49-F238E27FC236}">
                <a16:creationId xmlns:a16="http://schemas.microsoft.com/office/drawing/2014/main" id="{BF659745-1AFE-4543-8F94-23A925415DDA}"/>
              </a:ext>
            </a:extLst>
          </p:cNvPr>
          <p:cNvSpPr txBox="1"/>
          <p:nvPr/>
        </p:nvSpPr>
        <p:spPr>
          <a:xfrm>
            <a:off x="547140" y="1660720"/>
            <a:ext cx="4309672" cy="1323439"/>
          </a:xfrm>
          <a:prstGeom prst="rect">
            <a:avLst/>
          </a:prstGeom>
          <a:noFill/>
        </p:spPr>
        <p:txBody>
          <a:bodyPr wrap="square">
            <a:spAutoFit/>
          </a:bodyPr>
          <a:lstStyle/>
          <a:p>
            <a:pPr algn="r"/>
            <a:r>
              <a:rPr lang="en-GB" altLang="en-US" sz="1600" dirty="0"/>
              <a:t>This is a “rope jack”, it was used to make rope by hand.  Yarn is fixed to hooks in the jack, and at the other end to a hook on a wall. As you walk along the line of rope holding the wooden “top” it twists the strands together into rope.</a:t>
            </a:r>
            <a:endParaRPr lang="en-GB" sz="1600" dirty="0"/>
          </a:p>
        </p:txBody>
      </p:sp>
      <p:pic>
        <p:nvPicPr>
          <p:cNvPr id="8" name="Picture 7">
            <a:extLst>
              <a:ext uri="{FF2B5EF4-FFF2-40B4-BE49-F238E27FC236}">
                <a16:creationId xmlns:a16="http://schemas.microsoft.com/office/drawing/2014/main" id="{517AF3CC-A266-47E8-8205-51B605FA57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38" t="32545" r="20452" b="13946"/>
          <a:stretch/>
        </p:blipFill>
        <p:spPr bwMode="auto">
          <a:xfrm>
            <a:off x="629588" y="3360500"/>
            <a:ext cx="5111646" cy="31527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50D305-20D2-4ACB-A7E7-104905A076CA}"/>
              </a:ext>
            </a:extLst>
          </p:cNvPr>
          <p:cNvSpPr txBox="1"/>
          <p:nvPr/>
        </p:nvSpPr>
        <p:spPr>
          <a:xfrm>
            <a:off x="5826175" y="4826142"/>
            <a:ext cx="3018021" cy="1077218"/>
          </a:xfrm>
          <a:prstGeom prst="rect">
            <a:avLst/>
          </a:prstGeom>
          <a:noFill/>
        </p:spPr>
        <p:txBody>
          <a:bodyPr wrap="square">
            <a:spAutoFit/>
          </a:bodyPr>
          <a:lstStyle/>
          <a:p>
            <a:r>
              <a:rPr lang="en-GB" altLang="en-US" sz="1600" i="1" dirty="0"/>
              <a:t>You can come along to Bridport Museum to see rope making demonstrations using the rope jack we have in our gallery.</a:t>
            </a:r>
            <a:endParaRPr lang="en-GB" sz="1600" i="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F1F961E0-16F4-4BBA-979B-9F5D27FA9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50681" y="401718"/>
            <a:ext cx="3048000" cy="2032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a:extLst>
              <a:ext uri="{FF2B5EF4-FFF2-40B4-BE49-F238E27FC236}">
                <a16:creationId xmlns:a16="http://schemas.microsoft.com/office/drawing/2014/main" id="{58006CE2-C75C-4D48-A9B8-573090214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56980" y="1854200"/>
            <a:ext cx="3289716" cy="21931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a:extLst>
              <a:ext uri="{FF2B5EF4-FFF2-40B4-BE49-F238E27FC236}">
                <a16:creationId xmlns:a16="http://schemas.microsoft.com/office/drawing/2014/main" id="{42D6DBA4-4C2A-48A9-8E1E-D0A5AC74A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339059" y="3699449"/>
            <a:ext cx="3314700" cy="2209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a:extLst>
              <a:ext uri="{FF2B5EF4-FFF2-40B4-BE49-F238E27FC236}">
                <a16:creationId xmlns:a16="http://schemas.microsoft.com/office/drawing/2014/main" id="{9BC63837-364E-4770-A5BD-DCB65DBBC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79432" y="4462071"/>
            <a:ext cx="2851864" cy="19018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DA511BE7-959C-4630-B680-5CEE4B0BEC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65878" y="1723869"/>
            <a:ext cx="2348147" cy="15654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a:extLst>
              <a:ext uri="{FF2B5EF4-FFF2-40B4-BE49-F238E27FC236}">
                <a16:creationId xmlns:a16="http://schemas.microsoft.com/office/drawing/2014/main" id="{BE6197C3-84AA-4EFC-ACE4-F8B199D2BBDE}"/>
              </a:ext>
            </a:extLst>
          </p:cNvPr>
          <p:cNvSpPr txBox="1"/>
          <p:nvPr/>
        </p:nvSpPr>
        <p:spPr>
          <a:xfrm>
            <a:off x="6319603" y="468350"/>
            <a:ext cx="2464632" cy="1077218"/>
          </a:xfrm>
          <a:prstGeom prst="rect">
            <a:avLst/>
          </a:prstGeom>
          <a:noFill/>
        </p:spPr>
        <p:txBody>
          <a:bodyPr wrap="square">
            <a:spAutoFit/>
          </a:bodyPr>
          <a:lstStyle/>
          <a:p>
            <a:r>
              <a:rPr lang="en-GB" altLang="en-US" sz="1600" dirty="0"/>
              <a:t>Bales of yarn ready for making rope in a factory. These big bales were known as “cheeses”</a:t>
            </a:r>
            <a:endParaRPr lang="en-GB" sz="1600" dirty="0"/>
          </a:p>
        </p:txBody>
      </p:sp>
      <p:sp>
        <p:nvSpPr>
          <p:cNvPr id="11" name="TextBox 10">
            <a:extLst>
              <a:ext uri="{FF2B5EF4-FFF2-40B4-BE49-F238E27FC236}">
                <a16:creationId xmlns:a16="http://schemas.microsoft.com/office/drawing/2014/main" id="{99249A57-E97A-4F39-BB2C-F8DC697EF909}"/>
              </a:ext>
            </a:extLst>
          </p:cNvPr>
          <p:cNvSpPr txBox="1"/>
          <p:nvPr/>
        </p:nvSpPr>
        <p:spPr>
          <a:xfrm>
            <a:off x="6760720" y="4015086"/>
            <a:ext cx="2083477" cy="1323439"/>
          </a:xfrm>
          <a:prstGeom prst="rect">
            <a:avLst/>
          </a:prstGeom>
          <a:noFill/>
        </p:spPr>
        <p:txBody>
          <a:bodyPr wrap="square">
            <a:spAutoFit/>
          </a:bodyPr>
          <a:lstStyle>
            <a:defPPr>
              <a:defRPr lang="en-US"/>
            </a:defPPr>
            <a:lvl1pPr>
              <a:defRPr sz="1600"/>
            </a:lvl1pPr>
          </a:lstStyle>
          <a:p>
            <a:pPr algn="ctr"/>
            <a:r>
              <a:rPr lang="en-GB" altLang="en-US" dirty="0"/>
              <a:t>Making rope by machine.  The big bundles of yarn are set out in long lines ready for twisting into rope.</a:t>
            </a:r>
            <a:endParaRPr lang="en-GB" dirty="0"/>
          </a:p>
        </p:txBody>
      </p:sp>
      <p:sp>
        <p:nvSpPr>
          <p:cNvPr id="13" name="TextBox 12">
            <a:extLst>
              <a:ext uri="{FF2B5EF4-FFF2-40B4-BE49-F238E27FC236}">
                <a16:creationId xmlns:a16="http://schemas.microsoft.com/office/drawing/2014/main" id="{DA185439-F3B8-43A5-9986-A79BFE0A4ECF}"/>
              </a:ext>
            </a:extLst>
          </p:cNvPr>
          <p:cNvSpPr txBox="1"/>
          <p:nvPr/>
        </p:nvSpPr>
        <p:spPr>
          <a:xfrm>
            <a:off x="3885263" y="5906185"/>
            <a:ext cx="2575498" cy="830997"/>
          </a:xfrm>
          <a:prstGeom prst="rect">
            <a:avLst/>
          </a:prstGeom>
          <a:noFill/>
        </p:spPr>
        <p:txBody>
          <a:bodyPr wrap="square">
            <a:spAutoFit/>
          </a:bodyPr>
          <a:lstStyle>
            <a:defPPr>
              <a:defRPr lang="en-US"/>
            </a:defPPr>
            <a:lvl1pPr>
              <a:defRPr sz="1600"/>
            </a:lvl1pPr>
          </a:lstStyle>
          <a:p>
            <a:pPr algn="ctr"/>
            <a:r>
              <a:rPr lang="en-GB" altLang="en-US" dirty="0"/>
              <a:t>Paying out lines of yarn ready to be twisted together into rope.</a:t>
            </a:r>
            <a:endParaRPr lang="en-GB" dirty="0"/>
          </a:p>
        </p:txBody>
      </p:sp>
      <p:sp>
        <p:nvSpPr>
          <p:cNvPr id="15" name="TextBox 14">
            <a:extLst>
              <a:ext uri="{FF2B5EF4-FFF2-40B4-BE49-F238E27FC236}">
                <a16:creationId xmlns:a16="http://schemas.microsoft.com/office/drawing/2014/main" id="{19B27A7B-DD44-48FD-93BB-133C5CA8AF7C}"/>
              </a:ext>
            </a:extLst>
          </p:cNvPr>
          <p:cNvSpPr txBox="1"/>
          <p:nvPr/>
        </p:nvSpPr>
        <p:spPr>
          <a:xfrm>
            <a:off x="979672" y="6348176"/>
            <a:ext cx="2651385" cy="338554"/>
          </a:xfrm>
          <a:prstGeom prst="rect">
            <a:avLst/>
          </a:prstGeom>
          <a:noFill/>
        </p:spPr>
        <p:txBody>
          <a:bodyPr wrap="square">
            <a:spAutoFit/>
          </a:bodyPr>
          <a:lstStyle>
            <a:defPPr>
              <a:defRPr lang="en-US"/>
            </a:defPPr>
            <a:lvl1pPr>
              <a:defRPr sz="1600"/>
            </a:lvl1pPr>
          </a:lstStyle>
          <a:p>
            <a:r>
              <a:rPr lang="en-GB" altLang="en-US" dirty="0"/>
              <a:t>A close up of the lines of yarn</a:t>
            </a:r>
            <a:endParaRPr lang="en-GB" dirty="0"/>
          </a:p>
        </p:txBody>
      </p:sp>
      <p:sp>
        <p:nvSpPr>
          <p:cNvPr id="17" name="TextBox 16">
            <a:extLst>
              <a:ext uri="{FF2B5EF4-FFF2-40B4-BE49-F238E27FC236}">
                <a16:creationId xmlns:a16="http://schemas.microsoft.com/office/drawing/2014/main" id="{B5E19ADE-4A9E-408E-AA12-E11273FC538C}"/>
              </a:ext>
            </a:extLst>
          </p:cNvPr>
          <p:cNvSpPr txBox="1"/>
          <p:nvPr/>
        </p:nvSpPr>
        <p:spPr>
          <a:xfrm>
            <a:off x="272009" y="3272760"/>
            <a:ext cx="2935885" cy="1077218"/>
          </a:xfrm>
          <a:prstGeom prst="rect">
            <a:avLst/>
          </a:prstGeom>
          <a:noFill/>
        </p:spPr>
        <p:txBody>
          <a:bodyPr wrap="square">
            <a:spAutoFit/>
          </a:bodyPr>
          <a:lstStyle>
            <a:defPPr>
              <a:defRPr lang="en-US"/>
            </a:defPPr>
            <a:lvl1pPr>
              <a:defRPr sz="1600"/>
            </a:lvl1pPr>
          </a:lstStyle>
          <a:p>
            <a:pPr algn="ctr"/>
            <a:r>
              <a:rPr lang="en-GB" altLang="en-US" dirty="0"/>
              <a:t>This picture shows you how long the “rope walks” were.  Originally all this work would have been done outdoors</a:t>
            </a:r>
            <a:endParaRPr lang="en-GB" dirty="0"/>
          </a:p>
        </p:txBody>
      </p:sp>
      <p:grpSp>
        <p:nvGrpSpPr>
          <p:cNvPr id="18" name="Group 17">
            <a:extLst>
              <a:ext uri="{FF2B5EF4-FFF2-40B4-BE49-F238E27FC236}">
                <a16:creationId xmlns:a16="http://schemas.microsoft.com/office/drawing/2014/main" id="{E139B989-A4FA-48FB-B42B-077136D1FC04}"/>
              </a:ext>
            </a:extLst>
          </p:cNvPr>
          <p:cNvGrpSpPr/>
          <p:nvPr/>
        </p:nvGrpSpPr>
        <p:grpSpPr>
          <a:xfrm>
            <a:off x="3057370" y="176450"/>
            <a:ext cx="457200" cy="432000"/>
            <a:chOff x="2362200" y="171450"/>
            <a:chExt cx="457200" cy="432000"/>
          </a:xfrm>
        </p:grpSpPr>
        <p:sp>
          <p:nvSpPr>
            <p:cNvPr id="19" name="Oval 18">
              <a:extLst>
                <a:ext uri="{FF2B5EF4-FFF2-40B4-BE49-F238E27FC236}">
                  <a16:creationId xmlns:a16="http://schemas.microsoft.com/office/drawing/2014/main" id="{4C815CCB-DB45-43B9-A9C0-298D03D272FC}"/>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TextBox 19">
              <a:extLst>
                <a:ext uri="{FF2B5EF4-FFF2-40B4-BE49-F238E27FC236}">
                  <a16:creationId xmlns:a16="http://schemas.microsoft.com/office/drawing/2014/main" id="{360C6143-F531-47D9-8853-874E5E5205BA}"/>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1</a:t>
              </a:r>
            </a:p>
          </p:txBody>
        </p:sp>
      </p:grpSp>
      <p:grpSp>
        <p:nvGrpSpPr>
          <p:cNvPr id="21" name="Group 20">
            <a:extLst>
              <a:ext uri="{FF2B5EF4-FFF2-40B4-BE49-F238E27FC236}">
                <a16:creationId xmlns:a16="http://schemas.microsoft.com/office/drawing/2014/main" id="{14CD0F4A-4C54-41D2-B8E9-E52C63B7D639}"/>
              </a:ext>
            </a:extLst>
          </p:cNvPr>
          <p:cNvGrpSpPr/>
          <p:nvPr/>
        </p:nvGrpSpPr>
        <p:grpSpPr>
          <a:xfrm>
            <a:off x="5408329" y="1748230"/>
            <a:ext cx="457200" cy="432000"/>
            <a:chOff x="2362200" y="171450"/>
            <a:chExt cx="457200" cy="432000"/>
          </a:xfrm>
        </p:grpSpPr>
        <p:sp>
          <p:nvSpPr>
            <p:cNvPr id="22" name="Oval 21">
              <a:extLst>
                <a:ext uri="{FF2B5EF4-FFF2-40B4-BE49-F238E27FC236}">
                  <a16:creationId xmlns:a16="http://schemas.microsoft.com/office/drawing/2014/main" id="{1FA8E49E-F5D2-490C-BF42-090778D3004B}"/>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extLst>
                <a:ext uri="{FF2B5EF4-FFF2-40B4-BE49-F238E27FC236}">
                  <a16:creationId xmlns:a16="http://schemas.microsoft.com/office/drawing/2014/main" id="{FA641F81-866F-4300-93C0-2BB612603CFD}"/>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2</a:t>
              </a:r>
            </a:p>
          </p:txBody>
        </p:sp>
      </p:grpSp>
      <p:grpSp>
        <p:nvGrpSpPr>
          <p:cNvPr id="24" name="Group 23">
            <a:extLst>
              <a:ext uri="{FF2B5EF4-FFF2-40B4-BE49-F238E27FC236}">
                <a16:creationId xmlns:a16="http://schemas.microsoft.com/office/drawing/2014/main" id="{77596A2C-892A-415A-9C55-C328B7AE763D}"/>
              </a:ext>
            </a:extLst>
          </p:cNvPr>
          <p:cNvGrpSpPr/>
          <p:nvPr/>
        </p:nvGrpSpPr>
        <p:grpSpPr>
          <a:xfrm>
            <a:off x="3192905" y="3508635"/>
            <a:ext cx="457200" cy="432000"/>
            <a:chOff x="2362200" y="171450"/>
            <a:chExt cx="457200" cy="432000"/>
          </a:xfrm>
        </p:grpSpPr>
        <p:sp>
          <p:nvSpPr>
            <p:cNvPr id="25" name="Oval 24">
              <a:extLst>
                <a:ext uri="{FF2B5EF4-FFF2-40B4-BE49-F238E27FC236}">
                  <a16:creationId xmlns:a16="http://schemas.microsoft.com/office/drawing/2014/main" id="{DA9EB039-C3AE-4708-B5E0-CD2A05E1B3CF}"/>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6" name="TextBox 25">
              <a:extLst>
                <a:ext uri="{FF2B5EF4-FFF2-40B4-BE49-F238E27FC236}">
                  <a16:creationId xmlns:a16="http://schemas.microsoft.com/office/drawing/2014/main" id="{6D038118-BBF8-4A51-809E-711CC1CF2A79}"/>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3</a:t>
              </a:r>
            </a:p>
          </p:txBody>
        </p:sp>
      </p:grpSp>
      <p:grpSp>
        <p:nvGrpSpPr>
          <p:cNvPr id="27" name="Group 26">
            <a:extLst>
              <a:ext uri="{FF2B5EF4-FFF2-40B4-BE49-F238E27FC236}">
                <a16:creationId xmlns:a16="http://schemas.microsoft.com/office/drawing/2014/main" id="{96DA7937-5013-434A-82B1-7F9541F6C39E}"/>
              </a:ext>
            </a:extLst>
          </p:cNvPr>
          <p:cNvGrpSpPr/>
          <p:nvPr/>
        </p:nvGrpSpPr>
        <p:grpSpPr>
          <a:xfrm>
            <a:off x="724838" y="4294683"/>
            <a:ext cx="457200" cy="432000"/>
            <a:chOff x="2362200" y="171450"/>
            <a:chExt cx="457200" cy="432000"/>
          </a:xfrm>
        </p:grpSpPr>
        <p:sp>
          <p:nvSpPr>
            <p:cNvPr id="28" name="Oval 27">
              <a:extLst>
                <a:ext uri="{FF2B5EF4-FFF2-40B4-BE49-F238E27FC236}">
                  <a16:creationId xmlns:a16="http://schemas.microsoft.com/office/drawing/2014/main" id="{39B9CCF0-157D-40C1-A078-858B9A3329C0}"/>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TextBox 28">
              <a:extLst>
                <a:ext uri="{FF2B5EF4-FFF2-40B4-BE49-F238E27FC236}">
                  <a16:creationId xmlns:a16="http://schemas.microsoft.com/office/drawing/2014/main" id="{EEDD80A9-D28F-4054-A20B-BE3047EEBFD4}"/>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4</a:t>
              </a:r>
            </a:p>
          </p:txBody>
        </p:sp>
      </p:grpSp>
      <p:grpSp>
        <p:nvGrpSpPr>
          <p:cNvPr id="30" name="Group 29">
            <a:extLst>
              <a:ext uri="{FF2B5EF4-FFF2-40B4-BE49-F238E27FC236}">
                <a16:creationId xmlns:a16="http://schemas.microsoft.com/office/drawing/2014/main" id="{D56AC1A0-EA5E-40E5-9208-84E819A0536B}"/>
              </a:ext>
            </a:extLst>
          </p:cNvPr>
          <p:cNvGrpSpPr/>
          <p:nvPr/>
        </p:nvGrpSpPr>
        <p:grpSpPr>
          <a:xfrm>
            <a:off x="370380" y="1543674"/>
            <a:ext cx="457200" cy="432000"/>
            <a:chOff x="2362200" y="171450"/>
            <a:chExt cx="457200" cy="432000"/>
          </a:xfrm>
        </p:grpSpPr>
        <p:sp>
          <p:nvSpPr>
            <p:cNvPr id="31" name="Oval 30">
              <a:extLst>
                <a:ext uri="{FF2B5EF4-FFF2-40B4-BE49-F238E27FC236}">
                  <a16:creationId xmlns:a16="http://schemas.microsoft.com/office/drawing/2014/main" id="{07506098-81FF-4977-A80F-91702A43FED6}"/>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2" name="TextBox 31">
              <a:extLst>
                <a:ext uri="{FF2B5EF4-FFF2-40B4-BE49-F238E27FC236}">
                  <a16:creationId xmlns:a16="http://schemas.microsoft.com/office/drawing/2014/main" id="{EFF8CDA2-EB65-4AF2-97ED-97DEF0D6A778}"/>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5</a:t>
              </a:r>
            </a:p>
          </p:txBody>
        </p:sp>
      </p:grpSp>
    </p:spTree>
    <p:extLst>
      <p:ext uri="{BB962C8B-B14F-4D97-AF65-F5344CB8AC3E}">
        <p14:creationId xmlns:p14="http://schemas.microsoft.com/office/powerpoint/2010/main" val="1652250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Continental style football goal net">
            <a:extLst>
              <a:ext uri="{FF2B5EF4-FFF2-40B4-BE49-F238E27FC236}">
                <a16:creationId xmlns:a16="http://schemas.microsoft.com/office/drawing/2014/main" id="{A05FE258-3D6F-46C7-ADD3-DF213A664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690688"/>
            <a:ext cx="3276600" cy="20205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A8939D-8FFF-45DF-A5AB-BB072A3E522F}"/>
              </a:ext>
            </a:extLst>
          </p:cNvPr>
          <p:cNvSpPr txBox="1"/>
          <p:nvPr/>
        </p:nvSpPr>
        <p:spPr>
          <a:xfrm>
            <a:off x="5886450" y="2819400"/>
            <a:ext cx="3105150" cy="2308324"/>
          </a:xfrm>
          <a:prstGeom prst="rect">
            <a:avLst/>
          </a:prstGeom>
          <a:noFill/>
        </p:spPr>
        <p:txBody>
          <a:bodyPr wrap="square">
            <a:spAutoFit/>
          </a:bodyPr>
          <a:lstStyle/>
          <a:p>
            <a:r>
              <a:rPr lang="en-GB" altLang="en-US" sz="1600" dirty="0"/>
              <a:t>Here in Bridport, we have a long history of rope and net making, going back to 1213. But we still make rope </a:t>
            </a:r>
            <a:r>
              <a:rPr lang="en-GB" altLang="en-US" sz="1600" dirty="0">
                <a:latin typeface="+mn-lt"/>
              </a:rPr>
              <a:t>and nets today. Take a look at the websites for local companies like Amsafe, Huck Nets Ltd., Coastal Nets Ltd. to see what they do. Or you might know people who work there.</a:t>
            </a:r>
            <a:endParaRPr lang="en-GB" sz="1600" dirty="0"/>
          </a:p>
        </p:txBody>
      </p:sp>
      <p:pic>
        <p:nvPicPr>
          <p:cNvPr id="1026" name="Picture 2">
            <a:extLst>
              <a:ext uri="{FF2B5EF4-FFF2-40B4-BE49-F238E27FC236}">
                <a16:creationId xmlns:a16="http://schemas.microsoft.com/office/drawing/2014/main" id="{D4AC1143-81C5-43F4-94AD-EAB8C6A8D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4086225"/>
            <a:ext cx="48577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ll arrest safety net">
            <a:extLst>
              <a:ext uri="{FF2B5EF4-FFF2-40B4-BE49-F238E27FC236}">
                <a16:creationId xmlns:a16="http://schemas.microsoft.com/office/drawing/2014/main" id="{BC1E43A4-7F4F-4B46-9551-44CADC660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295275"/>
            <a:ext cx="48577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shing trawl net">
            <a:extLst>
              <a:ext uri="{FF2B5EF4-FFF2-40B4-BE49-F238E27FC236}">
                <a16:creationId xmlns:a16="http://schemas.microsoft.com/office/drawing/2014/main" id="{6C70EF45-3007-4288-88F8-DACC387AE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51" y="2376488"/>
            <a:ext cx="3333749" cy="25003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0E4095B-E7F6-4799-85E1-75F22062B2B7}"/>
              </a:ext>
            </a:extLst>
          </p:cNvPr>
          <p:cNvSpPr txBox="1"/>
          <p:nvPr/>
        </p:nvSpPr>
        <p:spPr>
          <a:xfrm>
            <a:off x="5353050" y="5559326"/>
            <a:ext cx="3467100" cy="830997"/>
          </a:xfrm>
          <a:prstGeom prst="rect">
            <a:avLst/>
          </a:prstGeom>
          <a:noFill/>
        </p:spPr>
        <p:txBody>
          <a:bodyPr wrap="square">
            <a:spAutoFit/>
          </a:bodyPr>
          <a:lstStyle/>
          <a:p>
            <a:r>
              <a:rPr lang="en-GB" altLang="en-US" sz="1600" dirty="0">
                <a:latin typeface="+mn-lt"/>
              </a:rPr>
              <a:t>The pictures in this pack show you how nets and rope used to be made in Bridport and its surrounding villages.</a:t>
            </a:r>
            <a:endParaRPr lang="en-GB" sz="1600" dirty="0"/>
          </a:p>
        </p:txBody>
      </p:sp>
    </p:spTree>
    <p:extLst>
      <p:ext uri="{BB962C8B-B14F-4D97-AF65-F5344CB8AC3E}">
        <p14:creationId xmlns:p14="http://schemas.microsoft.com/office/powerpoint/2010/main" val="379343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1" name="Picture 5">
            <a:extLst>
              <a:ext uri="{FF2B5EF4-FFF2-40B4-BE49-F238E27FC236}">
                <a16:creationId xmlns:a16="http://schemas.microsoft.com/office/drawing/2014/main" id="{5F1A17F7-CD4F-45C8-93EC-9A19A5239B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25538" y="1121140"/>
            <a:ext cx="2383436" cy="3635750"/>
          </a:xfrm>
        </p:spPr>
      </p:pic>
      <p:sp>
        <p:nvSpPr>
          <p:cNvPr id="6" name="Rectangle 4">
            <a:extLst>
              <a:ext uri="{FF2B5EF4-FFF2-40B4-BE49-F238E27FC236}">
                <a16:creationId xmlns:a16="http://schemas.microsoft.com/office/drawing/2014/main" id="{A2BE7F12-2495-4A44-8C9F-F9D3C9BC806B}"/>
              </a:ext>
            </a:extLst>
          </p:cNvPr>
          <p:cNvSpPr txBox="1">
            <a:spLocks noChangeArrowheads="1"/>
          </p:cNvSpPr>
          <p:nvPr/>
        </p:nvSpPr>
        <p:spPr>
          <a:xfrm>
            <a:off x="7823616" y="4456894"/>
            <a:ext cx="3733800" cy="1674083"/>
          </a:xfrm>
          <a:prstGeom prst="rect">
            <a:avLst/>
          </a:prstGeom>
        </p:spPr>
        <p:txBody>
          <a:bodyPr vert="horz" lIns="91440" tIns="45720" rIns="91440" bIns="45720" rtlCol="0" anchor="ctr">
            <a:normAutofit/>
          </a:bodyPr>
          <a:lstStyle>
            <a:lvl1pPr algn="r" defTabSz="914361"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1600" dirty="0">
                <a:latin typeface="+mn-lt"/>
              </a:rPr>
              <a:t>.</a:t>
            </a:r>
          </a:p>
        </p:txBody>
      </p:sp>
      <p:pic>
        <p:nvPicPr>
          <p:cNvPr id="7" name="Picture 5">
            <a:extLst>
              <a:ext uri="{FF2B5EF4-FFF2-40B4-BE49-F238E27FC236}">
                <a16:creationId xmlns:a16="http://schemas.microsoft.com/office/drawing/2014/main" id="{38D1631B-B0F2-4B8F-A4FB-7A314B662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04341" y="3762531"/>
            <a:ext cx="2166329" cy="2825646"/>
          </a:xfrm>
          <a:prstGeom prst="rect">
            <a:avLst/>
          </a:prstGeom>
        </p:spPr>
      </p:pic>
      <p:sp>
        <p:nvSpPr>
          <p:cNvPr id="9" name="TextBox 8">
            <a:extLst>
              <a:ext uri="{FF2B5EF4-FFF2-40B4-BE49-F238E27FC236}">
                <a16:creationId xmlns:a16="http://schemas.microsoft.com/office/drawing/2014/main" id="{87B7B61D-C8BD-4DA6-B883-829B23B8EAA5}"/>
              </a:ext>
            </a:extLst>
          </p:cNvPr>
          <p:cNvSpPr txBox="1"/>
          <p:nvPr/>
        </p:nvSpPr>
        <p:spPr>
          <a:xfrm>
            <a:off x="386934" y="1839651"/>
            <a:ext cx="5816182" cy="1754326"/>
          </a:xfrm>
          <a:prstGeom prst="rect">
            <a:avLst/>
          </a:prstGeom>
          <a:noFill/>
        </p:spPr>
        <p:txBody>
          <a:bodyPr wrap="square">
            <a:spAutoFit/>
          </a:bodyPr>
          <a:lstStyle/>
          <a:p>
            <a:pPr algn="r"/>
            <a:r>
              <a:rPr lang="en-GB" altLang="en-US" sz="1800" dirty="0">
                <a:latin typeface="+mn-lt"/>
              </a:rPr>
              <a:t>Flax is like a tall grass with beautiful blue flowers and it used to be grown all over West Dorset. The flax plant has long stringy fibres in its stem, and these are what we use to make nets.  To get the fibres out of the stems we soak the whole plant in water until all the outer parts go soft and slimy and can be washed off</a:t>
            </a:r>
            <a:endParaRPr lang="en-GB" dirty="0"/>
          </a:p>
        </p:txBody>
      </p:sp>
      <p:sp>
        <p:nvSpPr>
          <p:cNvPr id="11" name="TextBox 10">
            <a:extLst>
              <a:ext uri="{FF2B5EF4-FFF2-40B4-BE49-F238E27FC236}">
                <a16:creationId xmlns:a16="http://schemas.microsoft.com/office/drawing/2014/main" id="{E2D557DC-DFD3-486D-9C74-BFE179745578}"/>
              </a:ext>
            </a:extLst>
          </p:cNvPr>
          <p:cNvSpPr txBox="1"/>
          <p:nvPr/>
        </p:nvSpPr>
        <p:spPr>
          <a:xfrm>
            <a:off x="3259424" y="5112337"/>
            <a:ext cx="5227819" cy="1200329"/>
          </a:xfrm>
          <a:prstGeom prst="rect">
            <a:avLst/>
          </a:prstGeom>
          <a:noFill/>
        </p:spPr>
        <p:txBody>
          <a:bodyPr wrap="square">
            <a:spAutoFit/>
          </a:bodyPr>
          <a:lstStyle/>
          <a:p>
            <a:r>
              <a:rPr lang="en-GB" altLang="en-US" sz="1800" dirty="0">
                <a:latin typeface="+mn-lt"/>
              </a:rPr>
              <a:t>Hemp plants are much bigger. They also have long, stringy fibres in the stems, but </a:t>
            </a:r>
            <a:r>
              <a:rPr lang="en-GB" altLang="en-US" dirty="0"/>
              <a:t>the</a:t>
            </a:r>
            <a:r>
              <a:rPr lang="en-GB" altLang="en-US" sz="1800" dirty="0">
                <a:latin typeface="+mn-lt"/>
              </a:rPr>
              <a:t> fibres are tougher and coarser than flax, so hemp was used for ropes which needed more  strength.</a:t>
            </a:r>
            <a:endParaRPr lang="en-GB" dirty="0"/>
          </a:p>
        </p:txBody>
      </p:sp>
      <p:sp>
        <p:nvSpPr>
          <p:cNvPr id="12" name="TextBox 11">
            <a:extLst>
              <a:ext uri="{FF2B5EF4-FFF2-40B4-BE49-F238E27FC236}">
                <a16:creationId xmlns:a16="http://schemas.microsoft.com/office/drawing/2014/main" id="{03632718-4498-4725-B5C4-04621BB59660}"/>
              </a:ext>
            </a:extLst>
          </p:cNvPr>
          <p:cNvSpPr txBox="1"/>
          <p:nvPr/>
        </p:nvSpPr>
        <p:spPr>
          <a:xfrm>
            <a:off x="2381250" y="434876"/>
            <a:ext cx="5772150" cy="584775"/>
          </a:xfrm>
          <a:prstGeom prst="rect">
            <a:avLst/>
          </a:prstGeom>
          <a:noFill/>
        </p:spPr>
        <p:txBody>
          <a:bodyPr wrap="square">
            <a:spAutoFit/>
          </a:bodyPr>
          <a:lstStyle/>
          <a:p>
            <a:r>
              <a:rPr lang="en-GB" altLang="en-US" sz="1600" dirty="0">
                <a:latin typeface="+mn-lt"/>
              </a:rPr>
              <a:t>Modern rope &amp; nets are usually made from artificial fibres, but in the past they were made from natural fibres like flax and hemp. </a:t>
            </a:r>
            <a:endParaRPr lang="en-GB"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1F370DC6-1435-4220-9501-133CB9903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8862" y="381000"/>
            <a:ext cx="2815166" cy="2895599"/>
          </a:xfrm>
          <a:prstGeom prst="rect">
            <a:avLst/>
          </a:prstGeom>
        </p:spPr>
      </p:pic>
      <p:pic>
        <p:nvPicPr>
          <p:cNvPr id="3" name="Picture 6">
            <a:extLst>
              <a:ext uri="{FF2B5EF4-FFF2-40B4-BE49-F238E27FC236}">
                <a16:creationId xmlns:a16="http://schemas.microsoft.com/office/drawing/2014/main" id="{C0379656-F29C-4AC7-AAEB-2032EC950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84196" y="3516648"/>
            <a:ext cx="4267204" cy="28448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a:extLst>
              <a:ext uri="{FF2B5EF4-FFF2-40B4-BE49-F238E27FC236}">
                <a16:creationId xmlns:a16="http://schemas.microsoft.com/office/drawing/2014/main" id="{0F3B6E46-BCBF-48EA-B417-B6D775782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150495" y="2765372"/>
            <a:ext cx="1824437" cy="273570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7EBEDBF1-30FC-4074-BA71-AC3033B8557B}"/>
              </a:ext>
            </a:extLst>
          </p:cNvPr>
          <p:cNvSpPr txBox="1"/>
          <p:nvPr/>
        </p:nvSpPr>
        <p:spPr>
          <a:xfrm>
            <a:off x="5102588" y="412004"/>
            <a:ext cx="3622311" cy="1077218"/>
          </a:xfrm>
          <a:prstGeom prst="rect">
            <a:avLst/>
          </a:prstGeom>
          <a:noFill/>
        </p:spPr>
        <p:txBody>
          <a:bodyPr wrap="square">
            <a:spAutoFit/>
          </a:bodyPr>
          <a:lstStyle/>
          <a:p>
            <a:r>
              <a:rPr lang="en-GB" altLang="en-US" sz="1600" dirty="0"/>
              <a:t>The harvested flax is tied into bunches, but like this the stalks are too tough and you can’t get to the fibres we need to make twine. So we look for a river…..</a:t>
            </a:r>
            <a:endParaRPr lang="en-GB" sz="1600" dirty="0"/>
          </a:p>
        </p:txBody>
      </p:sp>
      <p:sp>
        <p:nvSpPr>
          <p:cNvPr id="8" name="TextBox 7">
            <a:extLst>
              <a:ext uri="{FF2B5EF4-FFF2-40B4-BE49-F238E27FC236}">
                <a16:creationId xmlns:a16="http://schemas.microsoft.com/office/drawing/2014/main" id="{41D0E36C-B832-4DBB-A3F4-107F6BBE1D92}"/>
              </a:ext>
            </a:extLst>
          </p:cNvPr>
          <p:cNvSpPr txBox="1"/>
          <p:nvPr/>
        </p:nvSpPr>
        <p:spPr>
          <a:xfrm>
            <a:off x="5102588" y="2246565"/>
            <a:ext cx="3800010" cy="1200329"/>
          </a:xfrm>
          <a:prstGeom prst="rect">
            <a:avLst/>
          </a:prstGeom>
          <a:noFill/>
        </p:spPr>
        <p:txBody>
          <a:bodyPr wrap="square">
            <a:spAutoFit/>
          </a:bodyPr>
          <a:lstStyle/>
          <a:p>
            <a:r>
              <a:rPr lang="en-GB" altLang="en-US" sz="1800" dirty="0">
                <a:latin typeface="+mn-lt"/>
              </a:rPr>
              <a:t>Bundles of flax are soaked in running water in the river for several days. This loosens the fibres inside the plant stalks. It’s called “Retting” the flax.</a:t>
            </a:r>
            <a:endParaRPr lang="en-GB" dirty="0"/>
          </a:p>
        </p:txBody>
      </p:sp>
      <p:sp>
        <p:nvSpPr>
          <p:cNvPr id="10" name="TextBox 9">
            <a:extLst>
              <a:ext uri="{FF2B5EF4-FFF2-40B4-BE49-F238E27FC236}">
                <a16:creationId xmlns:a16="http://schemas.microsoft.com/office/drawing/2014/main" id="{3E042257-8AC2-40AB-930F-865CC4799B75}"/>
              </a:ext>
            </a:extLst>
          </p:cNvPr>
          <p:cNvSpPr txBox="1"/>
          <p:nvPr/>
        </p:nvSpPr>
        <p:spPr>
          <a:xfrm>
            <a:off x="464383" y="5559066"/>
            <a:ext cx="3231317" cy="646331"/>
          </a:xfrm>
          <a:prstGeom prst="rect">
            <a:avLst/>
          </a:prstGeom>
          <a:noFill/>
        </p:spPr>
        <p:txBody>
          <a:bodyPr wrap="square">
            <a:spAutoFit/>
          </a:bodyPr>
          <a:lstStyle>
            <a:defPPr>
              <a:defRPr lang="en-US"/>
            </a:defPPr>
          </a:lstStyle>
          <a:p>
            <a:r>
              <a:rPr lang="en-GB" altLang="en-US" dirty="0"/>
              <a:t>The flax is “stooked” to dry it. Then it’s ready to go to the mill.</a:t>
            </a:r>
            <a:endParaRPr lang="en-GB" dirty="0"/>
          </a:p>
        </p:txBody>
      </p:sp>
      <p:grpSp>
        <p:nvGrpSpPr>
          <p:cNvPr id="9" name="Group 8">
            <a:extLst>
              <a:ext uri="{FF2B5EF4-FFF2-40B4-BE49-F238E27FC236}">
                <a16:creationId xmlns:a16="http://schemas.microsoft.com/office/drawing/2014/main" id="{9EF1898F-D34A-4A46-A03E-3F8FF82F0A44}"/>
              </a:ext>
            </a:extLst>
          </p:cNvPr>
          <p:cNvGrpSpPr/>
          <p:nvPr/>
        </p:nvGrpSpPr>
        <p:grpSpPr>
          <a:xfrm>
            <a:off x="2038350" y="228600"/>
            <a:ext cx="457200" cy="432000"/>
            <a:chOff x="2362200" y="171450"/>
            <a:chExt cx="457200" cy="432000"/>
          </a:xfrm>
        </p:grpSpPr>
        <p:sp>
          <p:nvSpPr>
            <p:cNvPr id="11" name="Oval 10">
              <a:extLst>
                <a:ext uri="{FF2B5EF4-FFF2-40B4-BE49-F238E27FC236}">
                  <a16:creationId xmlns:a16="http://schemas.microsoft.com/office/drawing/2014/main" id="{5EF5EF88-E6D7-41E1-9244-4A4686633FE9}"/>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Box 11">
              <a:extLst>
                <a:ext uri="{FF2B5EF4-FFF2-40B4-BE49-F238E27FC236}">
                  <a16:creationId xmlns:a16="http://schemas.microsoft.com/office/drawing/2014/main" id="{B4B53D96-AD91-4895-AA04-47D50C8B55B7}"/>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1</a:t>
              </a:r>
            </a:p>
          </p:txBody>
        </p:sp>
      </p:grpSp>
      <p:grpSp>
        <p:nvGrpSpPr>
          <p:cNvPr id="13" name="Group 12">
            <a:extLst>
              <a:ext uri="{FF2B5EF4-FFF2-40B4-BE49-F238E27FC236}">
                <a16:creationId xmlns:a16="http://schemas.microsoft.com/office/drawing/2014/main" id="{3A7C8C69-339E-4BD6-80CC-146687627791}"/>
              </a:ext>
            </a:extLst>
          </p:cNvPr>
          <p:cNvGrpSpPr/>
          <p:nvPr/>
        </p:nvGrpSpPr>
        <p:grpSpPr>
          <a:xfrm>
            <a:off x="3867150" y="3371850"/>
            <a:ext cx="457200" cy="432000"/>
            <a:chOff x="2362200" y="171450"/>
            <a:chExt cx="457200" cy="432000"/>
          </a:xfrm>
        </p:grpSpPr>
        <p:sp>
          <p:nvSpPr>
            <p:cNvPr id="14" name="Oval 13">
              <a:extLst>
                <a:ext uri="{FF2B5EF4-FFF2-40B4-BE49-F238E27FC236}">
                  <a16:creationId xmlns:a16="http://schemas.microsoft.com/office/drawing/2014/main" id="{5FC5EA4B-AF9C-4DAA-A3AA-830943A7486A}"/>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TextBox 14">
              <a:extLst>
                <a:ext uri="{FF2B5EF4-FFF2-40B4-BE49-F238E27FC236}">
                  <a16:creationId xmlns:a16="http://schemas.microsoft.com/office/drawing/2014/main" id="{AE55E5D5-54AB-4791-AC75-3744F351AC66}"/>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2</a:t>
              </a:r>
            </a:p>
          </p:txBody>
        </p:sp>
      </p:grpSp>
      <p:grpSp>
        <p:nvGrpSpPr>
          <p:cNvPr id="16" name="Group 15">
            <a:extLst>
              <a:ext uri="{FF2B5EF4-FFF2-40B4-BE49-F238E27FC236}">
                <a16:creationId xmlns:a16="http://schemas.microsoft.com/office/drawing/2014/main" id="{CB2E1E8F-4C8B-4473-B868-DD8F67AB6D95}"/>
              </a:ext>
            </a:extLst>
          </p:cNvPr>
          <p:cNvGrpSpPr/>
          <p:nvPr/>
        </p:nvGrpSpPr>
        <p:grpSpPr>
          <a:xfrm>
            <a:off x="952500" y="2609850"/>
            <a:ext cx="457200" cy="432000"/>
            <a:chOff x="2362200" y="171450"/>
            <a:chExt cx="457200" cy="432000"/>
          </a:xfrm>
        </p:grpSpPr>
        <p:sp>
          <p:nvSpPr>
            <p:cNvPr id="17" name="Oval 16">
              <a:extLst>
                <a:ext uri="{FF2B5EF4-FFF2-40B4-BE49-F238E27FC236}">
                  <a16:creationId xmlns:a16="http://schemas.microsoft.com/office/drawing/2014/main" id="{C824DB75-0A91-4011-AC5B-0C02EA01D578}"/>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TextBox 17">
              <a:extLst>
                <a:ext uri="{FF2B5EF4-FFF2-40B4-BE49-F238E27FC236}">
                  <a16:creationId xmlns:a16="http://schemas.microsoft.com/office/drawing/2014/main" id="{12946C71-255B-43F3-92AD-87A102D883E1}"/>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3</a:t>
              </a:r>
            </a:p>
          </p:txBody>
        </p:sp>
      </p:grpSp>
    </p:spTree>
    <p:extLst>
      <p:ext uri="{BB962C8B-B14F-4D97-AF65-F5344CB8AC3E}">
        <p14:creationId xmlns:p14="http://schemas.microsoft.com/office/powerpoint/2010/main" val="1769062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F13716A-BB4F-47D7-8021-AEE673503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84131" y="276135"/>
            <a:ext cx="2005126" cy="30087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7">
            <a:extLst>
              <a:ext uri="{FF2B5EF4-FFF2-40B4-BE49-F238E27FC236}">
                <a16:creationId xmlns:a16="http://schemas.microsoft.com/office/drawing/2014/main" id="{B5A5F8C0-269E-40E4-927B-B687FECD0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518978" y="2152086"/>
            <a:ext cx="2592000" cy="172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a:extLst>
              <a:ext uri="{FF2B5EF4-FFF2-40B4-BE49-F238E27FC236}">
                <a16:creationId xmlns:a16="http://schemas.microsoft.com/office/drawing/2014/main" id="{80EC7356-EA77-4B7E-980F-D19AFECD9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577387" y="3460022"/>
            <a:ext cx="2592000" cy="172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a:extLst>
              <a:ext uri="{FF2B5EF4-FFF2-40B4-BE49-F238E27FC236}">
                <a16:creationId xmlns:a16="http://schemas.microsoft.com/office/drawing/2014/main" id="{C6BFFBAB-6D69-4D7D-8917-624A765B9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676439" y="4969141"/>
            <a:ext cx="2591221" cy="172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a:extLst>
              <a:ext uri="{FF2B5EF4-FFF2-40B4-BE49-F238E27FC236}">
                <a16:creationId xmlns:a16="http://schemas.microsoft.com/office/drawing/2014/main" id="{7819C363-A8AB-4C28-B147-ADAB50A124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67117" y="3597061"/>
            <a:ext cx="2592000" cy="172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4DDC68AB-598C-4D30-9D5F-C8112D91186E}"/>
              </a:ext>
            </a:extLst>
          </p:cNvPr>
          <p:cNvSpPr txBox="1"/>
          <p:nvPr/>
        </p:nvSpPr>
        <p:spPr>
          <a:xfrm>
            <a:off x="4045374" y="576161"/>
            <a:ext cx="4755726" cy="1077218"/>
          </a:xfrm>
          <a:prstGeom prst="rect">
            <a:avLst/>
          </a:prstGeom>
          <a:noFill/>
        </p:spPr>
        <p:txBody>
          <a:bodyPr wrap="square">
            <a:spAutoFit/>
          </a:bodyPr>
          <a:lstStyle/>
          <a:p>
            <a:r>
              <a:rPr lang="en-GB" altLang="en-US" sz="1600" dirty="0"/>
              <a:t>When the dry flax arrives at the mill it’s carried by a moving belt to the machine that “dresses” it.  The stalks are broken open and the long fibres separated. This job used to be done by hand, on local farms.</a:t>
            </a:r>
            <a:endParaRPr lang="en-GB" sz="1600" dirty="0"/>
          </a:p>
        </p:txBody>
      </p:sp>
      <p:sp>
        <p:nvSpPr>
          <p:cNvPr id="10" name="TextBox 9">
            <a:extLst>
              <a:ext uri="{FF2B5EF4-FFF2-40B4-BE49-F238E27FC236}">
                <a16:creationId xmlns:a16="http://schemas.microsoft.com/office/drawing/2014/main" id="{66FB02FC-BAD9-41DD-A6A3-B9AAE2CB4C5C}"/>
              </a:ext>
            </a:extLst>
          </p:cNvPr>
          <p:cNvSpPr txBox="1"/>
          <p:nvPr/>
        </p:nvSpPr>
        <p:spPr>
          <a:xfrm>
            <a:off x="6115050" y="2033141"/>
            <a:ext cx="2800351" cy="1323439"/>
          </a:xfrm>
          <a:prstGeom prst="rect">
            <a:avLst/>
          </a:prstGeom>
          <a:noFill/>
        </p:spPr>
        <p:txBody>
          <a:bodyPr wrap="square">
            <a:spAutoFit/>
          </a:bodyPr>
          <a:lstStyle>
            <a:defPPr>
              <a:defRPr lang="en-US"/>
            </a:defPPr>
            <a:lvl1pPr>
              <a:defRPr sz="1600"/>
            </a:lvl1pPr>
          </a:lstStyle>
          <a:p>
            <a:r>
              <a:rPr lang="en-GB" altLang="en-US" dirty="0"/>
              <a:t>Bunches of flax are pulled through metal spikes to untangle the fibres into straight lengths ready for spinning. This is called “hackling” flax. </a:t>
            </a:r>
            <a:endParaRPr lang="en-GB" dirty="0"/>
          </a:p>
        </p:txBody>
      </p:sp>
      <p:sp>
        <p:nvSpPr>
          <p:cNvPr id="12" name="TextBox 11">
            <a:extLst>
              <a:ext uri="{FF2B5EF4-FFF2-40B4-BE49-F238E27FC236}">
                <a16:creationId xmlns:a16="http://schemas.microsoft.com/office/drawing/2014/main" id="{EB92FD00-DE74-4148-976A-A3FEBA87C209}"/>
              </a:ext>
            </a:extLst>
          </p:cNvPr>
          <p:cNvSpPr txBox="1"/>
          <p:nvPr/>
        </p:nvSpPr>
        <p:spPr>
          <a:xfrm>
            <a:off x="6324600" y="5194993"/>
            <a:ext cx="2819399" cy="1569660"/>
          </a:xfrm>
          <a:prstGeom prst="rect">
            <a:avLst/>
          </a:prstGeom>
          <a:noFill/>
        </p:spPr>
        <p:txBody>
          <a:bodyPr wrap="square">
            <a:spAutoFit/>
          </a:bodyPr>
          <a:lstStyle>
            <a:defPPr>
              <a:defRPr lang="en-US"/>
            </a:defPPr>
            <a:lvl1pPr>
              <a:defRPr sz="1600"/>
            </a:lvl1pPr>
          </a:lstStyle>
          <a:p>
            <a:r>
              <a:rPr lang="en-GB" altLang="en-US" dirty="0"/>
              <a:t>The flax comes out of the “dressing” machine. it’s sorted into different grades and bundled. Then it’s ready to go to the spinning mill to be made into twine.</a:t>
            </a:r>
            <a:endParaRPr lang="en-GB" dirty="0"/>
          </a:p>
        </p:txBody>
      </p:sp>
      <p:sp>
        <p:nvSpPr>
          <p:cNvPr id="16" name="TextBox 15">
            <a:extLst>
              <a:ext uri="{FF2B5EF4-FFF2-40B4-BE49-F238E27FC236}">
                <a16:creationId xmlns:a16="http://schemas.microsoft.com/office/drawing/2014/main" id="{015C21D3-8269-4B45-8223-C92419805930}"/>
              </a:ext>
            </a:extLst>
          </p:cNvPr>
          <p:cNvSpPr txBox="1"/>
          <p:nvPr/>
        </p:nvSpPr>
        <p:spPr>
          <a:xfrm>
            <a:off x="199726" y="5341203"/>
            <a:ext cx="2858267" cy="1077218"/>
          </a:xfrm>
          <a:prstGeom prst="rect">
            <a:avLst/>
          </a:prstGeom>
          <a:noFill/>
        </p:spPr>
        <p:txBody>
          <a:bodyPr wrap="square">
            <a:spAutoFit/>
          </a:bodyPr>
          <a:lstStyle>
            <a:defPPr>
              <a:defRPr lang="en-US"/>
            </a:defPPr>
            <a:lvl1pPr>
              <a:defRPr sz="1600"/>
            </a:lvl1pPr>
          </a:lstStyle>
          <a:p>
            <a:pPr algn="ctr"/>
            <a:r>
              <a:rPr lang="en-GB" altLang="en-US" dirty="0"/>
              <a:t>When the flax is dressed, the seeds are taken out of the plants, dried, put into sacks and planted for next year’s crop.</a:t>
            </a:r>
            <a:endParaRPr lang="en-GB" dirty="0"/>
          </a:p>
        </p:txBody>
      </p:sp>
      <p:grpSp>
        <p:nvGrpSpPr>
          <p:cNvPr id="13" name="Group 12">
            <a:extLst>
              <a:ext uri="{FF2B5EF4-FFF2-40B4-BE49-F238E27FC236}">
                <a16:creationId xmlns:a16="http://schemas.microsoft.com/office/drawing/2014/main" id="{EA527EE7-78DF-49D6-8B87-7328069A8A87}"/>
              </a:ext>
            </a:extLst>
          </p:cNvPr>
          <p:cNvGrpSpPr/>
          <p:nvPr/>
        </p:nvGrpSpPr>
        <p:grpSpPr>
          <a:xfrm>
            <a:off x="3714750" y="152400"/>
            <a:ext cx="457200" cy="432000"/>
            <a:chOff x="2362200" y="171450"/>
            <a:chExt cx="457200" cy="432000"/>
          </a:xfrm>
        </p:grpSpPr>
        <p:sp>
          <p:nvSpPr>
            <p:cNvPr id="15" name="Oval 14">
              <a:extLst>
                <a:ext uri="{FF2B5EF4-FFF2-40B4-BE49-F238E27FC236}">
                  <a16:creationId xmlns:a16="http://schemas.microsoft.com/office/drawing/2014/main" id="{29BC4B03-D0D6-405F-9556-A2EBB6331404}"/>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TextBox 16">
              <a:extLst>
                <a:ext uri="{FF2B5EF4-FFF2-40B4-BE49-F238E27FC236}">
                  <a16:creationId xmlns:a16="http://schemas.microsoft.com/office/drawing/2014/main" id="{D8381C10-E9B0-4220-8FD1-57577BA26D1D}"/>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1</a:t>
              </a:r>
            </a:p>
          </p:txBody>
        </p:sp>
      </p:grpSp>
      <p:grpSp>
        <p:nvGrpSpPr>
          <p:cNvPr id="18" name="Group 17">
            <a:extLst>
              <a:ext uri="{FF2B5EF4-FFF2-40B4-BE49-F238E27FC236}">
                <a16:creationId xmlns:a16="http://schemas.microsoft.com/office/drawing/2014/main" id="{B67DC5B2-82F4-49EA-8F3A-0D3695090B9C}"/>
              </a:ext>
            </a:extLst>
          </p:cNvPr>
          <p:cNvGrpSpPr/>
          <p:nvPr/>
        </p:nvGrpSpPr>
        <p:grpSpPr>
          <a:xfrm>
            <a:off x="5723120" y="1943100"/>
            <a:ext cx="457200" cy="432000"/>
            <a:chOff x="2362200" y="171450"/>
            <a:chExt cx="457200" cy="432000"/>
          </a:xfrm>
        </p:grpSpPr>
        <p:sp>
          <p:nvSpPr>
            <p:cNvPr id="19" name="Oval 18">
              <a:extLst>
                <a:ext uri="{FF2B5EF4-FFF2-40B4-BE49-F238E27FC236}">
                  <a16:creationId xmlns:a16="http://schemas.microsoft.com/office/drawing/2014/main" id="{7B085458-543C-4582-AEE9-F91AF2460CFE}"/>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TextBox 19">
              <a:extLst>
                <a:ext uri="{FF2B5EF4-FFF2-40B4-BE49-F238E27FC236}">
                  <a16:creationId xmlns:a16="http://schemas.microsoft.com/office/drawing/2014/main" id="{AC0E7F29-A220-4615-A03A-5ED8E05F2AE4}"/>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2</a:t>
              </a:r>
            </a:p>
          </p:txBody>
        </p:sp>
      </p:grpSp>
      <p:grpSp>
        <p:nvGrpSpPr>
          <p:cNvPr id="21" name="Group 20">
            <a:extLst>
              <a:ext uri="{FF2B5EF4-FFF2-40B4-BE49-F238E27FC236}">
                <a16:creationId xmlns:a16="http://schemas.microsoft.com/office/drawing/2014/main" id="{1848012C-EE0C-4648-B91E-73CA02BD46F0}"/>
              </a:ext>
            </a:extLst>
          </p:cNvPr>
          <p:cNvGrpSpPr/>
          <p:nvPr/>
        </p:nvGrpSpPr>
        <p:grpSpPr>
          <a:xfrm>
            <a:off x="7924800" y="3314700"/>
            <a:ext cx="457200" cy="432000"/>
            <a:chOff x="2362200" y="171450"/>
            <a:chExt cx="457200" cy="432000"/>
          </a:xfrm>
        </p:grpSpPr>
        <p:sp>
          <p:nvSpPr>
            <p:cNvPr id="22" name="Oval 21">
              <a:extLst>
                <a:ext uri="{FF2B5EF4-FFF2-40B4-BE49-F238E27FC236}">
                  <a16:creationId xmlns:a16="http://schemas.microsoft.com/office/drawing/2014/main" id="{EB13B901-CF78-46F3-B333-249096C446C1}"/>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extLst>
                <a:ext uri="{FF2B5EF4-FFF2-40B4-BE49-F238E27FC236}">
                  <a16:creationId xmlns:a16="http://schemas.microsoft.com/office/drawing/2014/main" id="{5DCD2C85-4BC5-45F9-B9C8-85E27E67E635}"/>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3</a:t>
              </a:r>
            </a:p>
          </p:txBody>
        </p:sp>
      </p:grpSp>
      <p:grpSp>
        <p:nvGrpSpPr>
          <p:cNvPr id="24" name="Group 23">
            <a:extLst>
              <a:ext uri="{FF2B5EF4-FFF2-40B4-BE49-F238E27FC236}">
                <a16:creationId xmlns:a16="http://schemas.microsoft.com/office/drawing/2014/main" id="{CD02E821-B5F4-4B15-BC2C-F091D2D2F07C}"/>
              </a:ext>
            </a:extLst>
          </p:cNvPr>
          <p:cNvGrpSpPr/>
          <p:nvPr/>
        </p:nvGrpSpPr>
        <p:grpSpPr>
          <a:xfrm>
            <a:off x="3543300" y="4800600"/>
            <a:ext cx="457200" cy="432000"/>
            <a:chOff x="2362200" y="171450"/>
            <a:chExt cx="457200" cy="432000"/>
          </a:xfrm>
        </p:grpSpPr>
        <p:sp>
          <p:nvSpPr>
            <p:cNvPr id="25" name="Oval 24">
              <a:extLst>
                <a:ext uri="{FF2B5EF4-FFF2-40B4-BE49-F238E27FC236}">
                  <a16:creationId xmlns:a16="http://schemas.microsoft.com/office/drawing/2014/main" id="{94C81012-F4A5-46F1-ABDE-7051E52ECC82}"/>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6" name="TextBox 25">
              <a:extLst>
                <a:ext uri="{FF2B5EF4-FFF2-40B4-BE49-F238E27FC236}">
                  <a16:creationId xmlns:a16="http://schemas.microsoft.com/office/drawing/2014/main" id="{5D171D99-19A6-441C-B7B8-5839A0A17B42}"/>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4</a:t>
              </a:r>
            </a:p>
          </p:txBody>
        </p:sp>
      </p:grpSp>
    </p:spTree>
    <p:extLst>
      <p:ext uri="{BB962C8B-B14F-4D97-AF65-F5344CB8AC3E}">
        <p14:creationId xmlns:p14="http://schemas.microsoft.com/office/powerpoint/2010/main" val="3495351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82F98A2-C1CE-42E8-B002-A57C70559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52075" y="315730"/>
            <a:ext cx="2278505" cy="341657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6">
            <a:extLst>
              <a:ext uri="{FF2B5EF4-FFF2-40B4-BE49-F238E27FC236}">
                <a16:creationId xmlns:a16="http://schemas.microsoft.com/office/drawing/2014/main" id="{0C4AD1D7-5BB0-4648-AADA-A14E1A7A4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22330" y="2219168"/>
            <a:ext cx="3586398" cy="23909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a:extLst>
              <a:ext uri="{FF2B5EF4-FFF2-40B4-BE49-F238E27FC236}">
                <a16:creationId xmlns:a16="http://schemas.microsoft.com/office/drawing/2014/main" id="{153E5730-EE3E-47F1-8F85-A074A9965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61411" y="3175727"/>
            <a:ext cx="1939322" cy="290797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a:extLst>
              <a:ext uri="{FF2B5EF4-FFF2-40B4-BE49-F238E27FC236}">
                <a16:creationId xmlns:a16="http://schemas.microsoft.com/office/drawing/2014/main" id="{21DF52EE-8873-41ED-AF4C-04CDED7233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93181" y="4262515"/>
            <a:ext cx="1608518" cy="24136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0FC3F184-43FB-479D-AD89-1B4F0F414EAB}"/>
              </a:ext>
            </a:extLst>
          </p:cNvPr>
          <p:cNvSpPr txBox="1"/>
          <p:nvPr/>
        </p:nvSpPr>
        <p:spPr>
          <a:xfrm>
            <a:off x="4946130" y="280500"/>
            <a:ext cx="3607320" cy="584775"/>
          </a:xfrm>
          <a:prstGeom prst="rect">
            <a:avLst/>
          </a:prstGeom>
          <a:noFill/>
        </p:spPr>
        <p:txBody>
          <a:bodyPr wrap="square">
            <a:spAutoFit/>
          </a:bodyPr>
          <a:lstStyle/>
          <a:p>
            <a:r>
              <a:rPr lang="en-GB" altLang="en-US" sz="1600" dirty="0"/>
              <a:t>At the spinning mill, the flax is dressed once more.</a:t>
            </a:r>
            <a:endParaRPr lang="en-GB" sz="1600" dirty="0"/>
          </a:p>
        </p:txBody>
      </p:sp>
      <p:sp>
        <p:nvSpPr>
          <p:cNvPr id="9" name="TextBox 8">
            <a:extLst>
              <a:ext uri="{FF2B5EF4-FFF2-40B4-BE49-F238E27FC236}">
                <a16:creationId xmlns:a16="http://schemas.microsoft.com/office/drawing/2014/main" id="{59D91559-A62D-477F-9429-E559D168FCD6}"/>
              </a:ext>
            </a:extLst>
          </p:cNvPr>
          <p:cNvSpPr txBox="1"/>
          <p:nvPr/>
        </p:nvSpPr>
        <p:spPr>
          <a:xfrm>
            <a:off x="4946130" y="1511416"/>
            <a:ext cx="4012054" cy="584775"/>
          </a:xfrm>
          <a:prstGeom prst="rect">
            <a:avLst/>
          </a:prstGeom>
          <a:noFill/>
        </p:spPr>
        <p:txBody>
          <a:bodyPr wrap="square">
            <a:spAutoFit/>
          </a:bodyPr>
          <a:lstStyle>
            <a:defPPr>
              <a:defRPr lang="en-US"/>
            </a:defPPr>
            <a:lvl1pPr>
              <a:defRPr sz="1600"/>
            </a:lvl1pPr>
          </a:lstStyle>
          <a:p>
            <a:r>
              <a:rPr lang="en-GB" altLang="en-US" dirty="0"/>
              <a:t>The flax is laid out in thin sheets and rolled to make an even layer for the spinning machines</a:t>
            </a:r>
            <a:endParaRPr lang="en-GB" dirty="0"/>
          </a:p>
        </p:txBody>
      </p:sp>
      <p:sp>
        <p:nvSpPr>
          <p:cNvPr id="11" name="TextBox 10">
            <a:extLst>
              <a:ext uri="{FF2B5EF4-FFF2-40B4-BE49-F238E27FC236}">
                <a16:creationId xmlns:a16="http://schemas.microsoft.com/office/drawing/2014/main" id="{6C25589A-2B32-4521-B8BB-620D1EB964C6}"/>
              </a:ext>
            </a:extLst>
          </p:cNvPr>
          <p:cNvSpPr txBox="1"/>
          <p:nvPr/>
        </p:nvSpPr>
        <p:spPr>
          <a:xfrm>
            <a:off x="3653853" y="4894660"/>
            <a:ext cx="4994847" cy="1569660"/>
          </a:xfrm>
          <a:prstGeom prst="rect">
            <a:avLst/>
          </a:prstGeom>
          <a:noFill/>
        </p:spPr>
        <p:txBody>
          <a:bodyPr wrap="square">
            <a:spAutoFit/>
          </a:bodyPr>
          <a:lstStyle>
            <a:defPPr>
              <a:defRPr lang="en-US"/>
            </a:defPPr>
            <a:lvl1pPr>
              <a:defRPr sz="1600"/>
            </a:lvl1pPr>
          </a:lstStyle>
          <a:p>
            <a:r>
              <a:rPr lang="en-GB" altLang="en-US" dirty="0"/>
              <a:t>This is the spinning machine.  Here the individual fibres of flax are stretched, twisted together, and wound onto wooden rolls called “bobbins”. </a:t>
            </a:r>
          </a:p>
          <a:p>
            <a:endParaRPr lang="en-GB" dirty="0"/>
          </a:p>
          <a:p>
            <a:r>
              <a:rPr lang="en-GB" dirty="0"/>
              <a:t>This machine was VERY noisy but the women don’t have ear defenders!</a:t>
            </a:r>
          </a:p>
        </p:txBody>
      </p:sp>
      <p:grpSp>
        <p:nvGrpSpPr>
          <p:cNvPr id="10" name="Group 9">
            <a:extLst>
              <a:ext uri="{FF2B5EF4-FFF2-40B4-BE49-F238E27FC236}">
                <a16:creationId xmlns:a16="http://schemas.microsoft.com/office/drawing/2014/main" id="{A30E7EA9-94BE-49B7-9E90-B528CE19C550}"/>
              </a:ext>
            </a:extLst>
          </p:cNvPr>
          <p:cNvGrpSpPr/>
          <p:nvPr/>
        </p:nvGrpSpPr>
        <p:grpSpPr>
          <a:xfrm>
            <a:off x="2362200" y="171450"/>
            <a:ext cx="457200" cy="432000"/>
            <a:chOff x="2362200" y="171450"/>
            <a:chExt cx="457200" cy="432000"/>
          </a:xfrm>
        </p:grpSpPr>
        <p:sp>
          <p:nvSpPr>
            <p:cNvPr id="6" name="Oval 5">
              <a:extLst>
                <a:ext uri="{FF2B5EF4-FFF2-40B4-BE49-F238E27FC236}">
                  <a16:creationId xmlns:a16="http://schemas.microsoft.com/office/drawing/2014/main" id="{7231332C-F1E2-4354-87F8-780C4CEFF830}"/>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Box 7">
              <a:extLst>
                <a:ext uri="{FF2B5EF4-FFF2-40B4-BE49-F238E27FC236}">
                  <a16:creationId xmlns:a16="http://schemas.microsoft.com/office/drawing/2014/main" id="{ED807A20-0A6C-48B9-B5C8-35048F6D94F7}"/>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1</a:t>
              </a:r>
            </a:p>
          </p:txBody>
        </p:sp>
      </p:grpSp>
      <p:grpSp>
        <p:nvGrpSpPr>
          <p:cNvPr id="12" name="Group 11">
            <a:extLst>
              <a:ext uri="{FF2B5EF4-FFF2-40B4-BE49-F238E27FC236}">
                <a16:creationId xmlns:a16="http://schemas.microsoft.com/office/drawing/2014/main" id="{EC0ABBC5-5942-4086-8609-CB86AEB68CC0}"/>
              </a:ext>
            </a:extLst>
          </p:cNvPr>
          <p:cNvGrpSpPr/>
          <p:nvPr/>
        </p:nvGrpSpPr>
        <p:grpSpPr>
          <a:xfrm>
            <a:off x="8248650" y="2057400"/>
            <a:ext cx="457200" cy="432000"/>
            <a:chOff x="2362200" y="171450"/>
            <a:chExt cx="457200" cy="432000"/>
          </a:xfrm>
        </p:grpSpPr>
        <p:sp>
          <p:nvSpPr>
            <p:cNvPr id="13" name="Oval 12">
              <a:extLst>
                <a:ext uri="{FF2B5EF4-FFF2-40B4-BE49-F238E27FC236}">
                  <a16:creationId xmlns:a16="http://schemas.microsoft.com/office/drawing/2014/main" id="{05B62D9F-330E-4E00-A8A7-5C85759CE138}"/>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4" name="TextBox 13">
              <a:extLst>
                <a:ext uri="{FF2B5EF4-FFF2-40B4-BE49-F238E27FC236}">
                  <a16:creationId xmlns:a16="http://schemas.microsoft.com/office/drawing/2014/main" id="{E1CEDF79-D1E7-4F83-9620-7C9573777E08}"/>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2</a:t>
              </a:r>
            </a:p>
          </p:txBody>
        </p:sp>
      </p:grpSp>
      <p:grpSp>
        <p:nvGrpSpPr>
          <p:cNvPr id="15" name="Group 14">
            <a:extLst>
              <a:ext uri="{FF2B5EF4-FFF2-40B4-BE49-F238E27FC236}">
                <a16:creationId xmlns:a16="http://schemas.microsoft.com/office/drawing/2014/main" id="{ED550708-D525-4DA3-8F62-FDFB60F37EBD}"/>
              </a:ext>
            </a:extLst>
          </p:cNvPr>
          <p:cNvGrpSpPr/>
          <p:nvPr/>
        </p:nvGrpSpPr>
        <p:grpSpPr>
          <a:xfrm>
            <a:off x="1428750" y="3067050"/>
            <a:ext cx="457200" cy="432000"/>
            <a:chOff x="2362200" y="171450"/>
            <a:chExt cx="457200" cy="432000"/>
          </a:xfrm>
        </p:grpSpPr>
        <p:sp>
          <p:nvSpPr>
            <p:cNvPr id="16" name="Oval 15">
              <a:extLst>
                <a:ext uri="{FF2B5EF4-FFF2-40B4-BE49-F238E27FC236}">
                  <a16:creationId xmlns:a16="http://schemas.microsoft.com/office/drawing/2014/main" id="{45F8D851-C38D-412B-9BB8-CC8CCCC134E5}"/>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TextBox 16">
              <a:extLst>
                <a:ext uri="{FF2B5EF4-FFF2-40B4-BE49-F238E27FC236}">
                  <a16:creationId xmlns:a16="http://schemas.microsoft.com/office/drawing/2014/main" id="{003D2572-9E5A-4DA2-BE5F-DCCE8DD6D1D2}"/>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3</a:t>
              </a:r>
            </a:p>
          </p:txBody>
        </p:sp>
      </p:grpSp>
      <p:grpSp>
        <p:nvGrpSpPr>
          <p:cNvPr id="18" name="Group 17">
            <a:extLst>
              <a:ext uri="{FF2B5EF4-FFF2-40B4-BE49-F238E27FC236}">
                <a16:creationId xmlns:a16="http://schemas.microsoft.com/office/drawing/2014/main" id="{366094E9-9D01-4AD3-9B79-F067A2E6E829}"/>
              </a:ext>
            </a:extLst>
          </p:cNvPr>
          <p:cNvGrpSpPr/>
          <p:nvPr/>
        </p:nvGrpSpPr>
        <p:grpSpPr>
          <a:xfrm>
            <a:off x="228600" y="4038600"/>
            <a:ext cx="457200" cy="432000"/>
            <a:chOff x="2362200" y="171450"/>
            <a:chExt cx="457200" cy="432000"/>
          </a:xfrm>
        </p:grpSpPr>
        <p:sp>
          <p:nvSpPr>
            <p:cNvPr id="19" name="Oval 18">
              <a:extLst>
                <a:ext uri="{FF2B5EF4-FFF2-40B4-BE49-F238E27FC236}">
                  <a16:creationId xmlns:a16="http://schemas.microsoft.com/office/drawing/2014/main" id="{43EA05FD-379C-41F7-BE35-C9E15032DEDC}"/>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TextBox 19">
              <a:extLst>
                <a:ext uri="{FF2B5EF4-FFF2-40B4-BE49-F238E27FC236}">
                  <a16:creationId xmlns:a16="http://schemas.microsoft.com/office/drawing/2014/main" id="{575C50C9-D406-43F9-A708-3E41F683EDB6}"/>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4</a:t>
              </a:r>
            </a:p>
          </p:txBody>
        </p:sp>
      </p:grpSp>
    </p:spTree>
    <p:extLst>
      <p:ext uri="{BB962C8B-B14F-4D97-AF65-F5344CB8AC3E}">
        <p14:creationId xmlns:p14="http://schemas.microsoft.com/office/powerpoint/2010/main" val="297855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27C7399-8627-4DD4-AFE0-E764B2FC3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31464" y="548390"/>
            <a:ext cx="3463666" cy="23091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6">
            <a:extLst>
              <a:ext uri="{FF2B5EF4-FFF2-40B4-BE49-F238E27FC236}">
                <a16:creationId xmlns:a16="http://schemas.microsoft.com/office/drawing/2014/main" id="{5C577AD5-5CAC-4388-BB20-C9890B868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88061" y="1936854"/>
            <a:ext cx="2197308" cy="329481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9">
            <a:extLst>
              <a:ext uri="{FF2B5EF4-FFF2-40B4-BE49-F238E27FC236}">
                <a16:creationId xmlns:a16="http://schemas.microsoft.com/office/drawing/2014/main" id="{0A26F00E-78D4-41EC-B88D-067BC131D3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304" b="12664"/>
          <a:stretch/>
        </p:blipFill>
        <p:spPr>
          <a:xfrm>
            <a:off x="3543300" y="3082399"/>
            <a:ext cx="2201837" cy="23468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0930414A-DB53-45AD-B810-090C33840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3123878"/>
            <a:ext cx="2674948" cy="31435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AFA9BC-AE30-4EF1-8E0D-C7F76D29C711}"/>
              </a:ext>
            </a:extLst>
          </p:cNvPr>
          <p:cNvSpPr txBox="1"/>
          <p:nvPr/>
        </p:nvSpPr>
        <p:spPr>
          <a:xfrm>
            <a:off x="6008868" y="612005"/>
            <a:ext cx="2963681" cy="1077218"/>
          </a:xfrm>
          <a:prstGeom prst="rect">
            <a:avLst/>
          </a:prstGeom>
          <a:noFill/>
        </p:spPr>
        <p:txBody>
          <a:bodyPr wrap="square">
            <a:spAutoFit/>
          </a:bodyPr>
          <a:lstStyle/>
          <a:p>
            <a:r>
              <a:rPr lang="en-GB" altLang="en-US" sz="1600" dirty="0"/>
              <a:t>After the flax is spun into twine it is coated in “size” (a kind of paste) to seal it, and polished in this machine.</a:t>
            </a:r>
            <a:endParaRPr lang="en-GB" sz="1600" dirty="0"/>
          </a:p>
        </p:txBody>
      </p:sp>
      <p:sp>
        <p:nvSpPr>
          <p:cNvPr id="9" name="TextBox 8">
            <a:extLst>
              <a:ext uri="{FF2B5EF4-FFF2-40B4-BE49-F238E27FC236}">
                <a16:creationId xmlns:a16="http://schemas.microsoft.com/office/drawing/2014/main" id="{5A91ECB6-0928-436E-A50C-500896013DE6}"/>
              </a:ext>
            </a:extLst>
          </p:cNvPr>
          <p:cNvSpPr txBox="1"/>
          <p:nvPr/>
        </p:nvSpPr>
        <p:spPr>
          <a:xfrm>
            <a:off x="6086630" y="5273475"/>
            <a:ext cx="2600170" cy="584775"/>
          </a:xfrm>
          <a:prstGeom prst="rect">
            <a:avLst/>
          </a:prstGeom>
          <a:noFill/>
        </p:spPr>
        <p:txBody>
          <a:bodyPr wrap="square">
            <a:spAutoFit/>
          </a:bodyPr>
          <a:lstStyle>
            <a:defPPr>
              <a:defRPr lang="en-US"/>
            </a:defPPr>
            <a:lvl1pPr>
              <a:defRPr sz="1600"/>
            </a:lvl1pPr>
          </a:lstStyle>
          <a:p>
            <a:pPr algn="ctr"/>
            <a:r>
              <a:rPr lang="en-GB" altLang="en-US" dirty="0"/>
              <a:t>The mill store room is full of spools of finished twine.</a:t>
            </a:r>
            <a:endParaRPr lang="en-GB" dirty="0"/>
          </a:p>
        </p:txBody>
      </p:sp>
      <p:sp>
        <p:nvSpPr>
          <p:cNvPr id="11" name="TextBox 10">
            <a:extLst>
              <a:ext uri="{FF2B5EF4-FFF2-40B4-BE49-F238E27FC236}">
                <a16:creationId xmlns:a16="http://schemas.microsoft.com/office/drawing/2014/main" id="{06C83508-B953-48B4-93EF-BA7FF1C372C5}"/>
              </a:ext>
            </a:extLst>
          </p:cNvPr>
          <p:cNvSpPr txBox="1"/>
          <p:nvPr/>
        </p:nvSpPr>
        <p:spPr>
          <a:xfrm>
            <a:off x="3624810" y="5450546"/>
            <a:ext cx="2115174" cy="830997"/>
          </a:xfrm>
          <a:prstGeom prst="rect">
            <a:avLst/>
          </a:prstGeom>
          <a:noFill/>
        </p:spPr>
        <p:txBody>
          <a:bodyPr wrap="square">
            <a:spAutoFit/>
          </a:bodyPr>
          <a:lstStyle>
            <a:defPPr>
              <a:defRPr lang="en-US"/>
            </a:defPPr>
            <a:lvl1pPr>
              <a:defRPr sz="1600"/>
            </a:lvl1pPr>
          </a:lstStyle>
          <a:p>
            <a:pPr algn="ctr"/>
            <a:r>
              <a:rPr lang="en-GB" altLang="en-US" dirty="0"/>
              <a:t>Finished, polished twine ready for making into lines, nets or rope</a:t>
            </a:r>
            <a:endParaRPr lang="en-GB" dirty="0"/>
          </a:p>
        </p:txBody>
      </p:sp>
      <p:sp>
        <p:nvSpPr>
          <p:cNvPr id="13" name="TextBox 12">
            <a:extLst>
              <a:ext uri="{FF2B5EF4-FFF2-40B4-BE49-F238E27FC236}">
                <a16:creationId xmlns:a16="http://schemas.microsoft.com/office/drawing/2014/main" id="{4314FB68-6854-4E08-9A5A-9E5E1C2C082B}"/>
              </a:ext>
            </a:extLst>
          </p:cNvPr>
          <p:cNvSpPr txBox="1"/>
          <p:nvPr/>
        </p:nvSpPr>
        <p:spPr>
          <a:xfrm>
            <a:off x="526444" y="6240805"/>
            <a:ext cx="2498360" cy="400110"/>
          </a:xfrm>
          <a:prstGeom prst="rect">
            <a:avLst/>
          </a:prstGeom>
          <a:noFill/>
        </p:spPr>
        <p:txBody>
          <a:bodyPr wrap="square">
            <a:spAutoFit/>
          </a:bodyPr>
          <a:lstStyle>
            <a:defPPr>
              <a:defRPr lang="en-US"/>
            </a:defPPr>
            <a:lvl1pPr>
              <a:defRPr sz="1600"/>
            </a:lvl1pPr>
          </a:lstStyle>
          <a:p>
            <a:pPr algn="ctr"/>
            <a:r>
              <a:rPr lang="en-GB" altLang="en-US" sz="2000" b="1" dirty="0"/>
              <a:t>Made in Bridport!</a:t>
            </a:r>
            <a:endParaRPr lang="en-GB" sz="2000" b="1" dirty="0"/>
          </a:p>
        </p:txBody>
      </p:sp>
      <p:grpSp>
        <p:nvGrpSpPr>
          <p:cNvPr id="10" name="Group 9">
            <a:extLst>
              <a:ext uri="{FF2B5EF4-FFF2-40B4-BE49-F238E27FC236}">
                <a16:creationId xmlns:a16="http://schemas.microsoft.com/office/drawing/2014/main" id="{B57AC9C0-F376-44BD-B933-28277C2563AD}"/>
              </a:ext>
            </a:extLst>
          </p:cNvPr>
          <p:cNvGrpSpPr/>
          <p:nvPr/>
        </p:nvGrpSpPr>
        <p:grpSpPr>
          <a:xfrm>
            <a:off x="2362200" y="381000"/>
            <a:ext cx="457200" cy="432000"/>
            <a:chOff x="2362200" y="171450"/>
            <a:chExt cx="457200" cy="432000"/>
          </a:xfrm>
        </p:grpSpPr>
        <p:sp>
          <p:nvSpPr>
            <p:cNvPr id="12" name="Oval 11">
              <a:extLst>
                <a:ext uri="{FF2B5EF4-FFF2-40B4-BE49-F238E27FC236}">
                  <a16:creationId xmlns:a16="http://schemas.microsoft.com/office/drawing/2014/main" id="{35725B43-AE7C-4386-9B4D-F6E7CAB1925A}"/>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4" name="TextBox 13">
              <a:extLst>
                <a:ext uri="{FF2B5EF4-FFF2-40B4-BE49-F238E27FC236}">
                  <a16:creationId xmlns:a16="http://schemas.microsoft.com/office/drawing/2014/main" id="{EE8E40D8-F666-441E-A72F-0304DC4F3730}"/>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1</a:t>
              </a:r>
            </a:p>
          </p:txBody>
        </p:sp>
      </p:grpSp>
      <p:grpSp>
        <p:nvGrpSpPr>
          <p:cNvPr id="15" name="Group 14">
            <a:extLst>
              <a:ext uri="{FF2B5EF4-FFF2-40B4-BE49-F238E27FC236}">
                <a16:creationId xmlns:a16="http://schemas.microsoft.com/office/drawing/2014/main" id="{A9ECF52E-34C7-4621-B54D-293A88F4F6A6}"/>
              </a:ext>
            </a:extLst>
          </p:cNvPr>
          <p:cNvGrpSpPr/>
          <p:nvPr/>
        </p:nvGrpSpPr>
        <p:grpSpPr>
          <a:xfrm>
            <a:off x="8191500" y="1790700"/>
            <a:ext cx="457200" cy="432000"/>
            <a:chOff x="2362200" y="171450"/>
            <a:chExt cx="457200" cy="432000"/>
          </a:xfrm>
        </p:grpSpPr>
        <p:sp>
          <p:nvSpPr>
            <p:cNvPr id="16" name="Oval 15">
              <a:extLst>
                <a:ext uri="{FF2B5EF4-FFF2-40B4-BE49-F238E27FC236}">
                  <a16:creationId xmlns:a16="http://schemas.microsoft.com/office/drawing/2014/main" id="{8834F804-A3DB-4E69-8398-01DF5230F315}"/>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TextBox 16">
              <a:extLst>
                <a:ext uri="{FF2B5EF4-FFF2-40B4-BE49-F238E27FC236}">
                  <a16:creationId xmlns:a16="http://schemas.microsoft.com/office/drawing/2014/main" id="{025925E4-56A0-4309-BD85-8D209E98D66A}"/>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2</a:t>
              </a:r>
            </a:p>
          </p:txBody>
        </p:sp>
      </p:grpSp>
      <p:grpSp>
        <p:nvGrpSpPr>
          <p:cNvPr id="18" name="Group 17">
            <a:extLst>
              <a:ext uri="{FF2B5EF4-FFF2-40B4-BE49-F238E27FC236}">
                <a16:creationId xmlns:a16="http://schemas.microsoft.com/office/drawing/2014/main" id="{A0602A60-4D8B-47B2-830A-A20F8624DD63}"/>
              </a:ext>
            </a:extLst>
          </p:cNvPr>
          <p:cNvGrpSpPr/>
          <p:nvPr/>
        </p:nvGrpSpPr>
        <p:grpSpPr>
          <a:xfrm>
            <a:off x="5480785" y="2932445"/>
            <a:ext cx="457200" cy="432000"/>
            <a:chOff x="2362200" y="171450"/>
            <a:chExt cx="457200" cy="432000"/>
          </a:xfrm>
        </p:grpSpPr>
        <p:sp>
          <p:nvSpPr>
            <p:cNvPr id="19" name="Oval 18">
              <a:extLst>
                <a:ext uri="{FF2B5EF4-FFF2-40B4-BE49-F238E27FC236}">
                  <a16:creationId xmlns:a16="http://schemas.microsoft.com/office/drawing/2014/main" id="{8CF01A83-A845-4C51-A7D0-257A0AA3D033}"/>
                </a:ext>
              </a:extLst>
            </p:cNvPr>
            <p:cNvSpPr/>
            <p:nvPr/>
          </p:nvSpPr>
          <p:spPr>
            <a:xfrm>
              <a:off x="2374800" y="171450"/>
              <a:ext cx="432000" cy="432000"/>
            </a:xfrm>
            <a:prstGeom prst="ellipse">
              <a:avLst/>
            </a:prstGeom>
            <a:solidFill>
              <a:srgbClr val="007C9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TextBox 19">
              <a:extLst>
                <a:ext uri="{FF2B5EF4-FFF2-40B4-BE49-F238E27FC236}">
                  <a16:creationId xmlns:a16="http://schemas.microsoft.com/office/drawing/2014/main" id="{032C6DD1-A3CF-439B-BFC6-7F54516FA38B}"/>
                </a:ext>
              </a:extLst>
            </p:cNvPr>
            <p:cNvSpPr txBox="1"/>
            <p:nvPr/>
          </p:nvSpPr>
          <p:spPr>
            <a:xfrm>
              <a:off x="2362200" y="218173"/>
              <a:ext cx="457200" cy="338554"/>
            </a:xfrm>
            <a:prstGeom prst="rect">
              <a:avLst/>
            </a:prstGeom>
            <a:noFill/>
          </p:spPr>
          <p:txBody>
            <a:bodyPr wrap="square" rtlCol="0">
              <a:spAutoFit/>
            </a:bodyPr>
            <a:lstStyle/>
            <a:p>
              <a:pPr algn="ctr"/>
              <a:r>
                <a:rPr lang="en-GB" sz="1600" dirty="0">
                  <a:solidFill>
                    <a:schemeClr val="bg1"/>
                  </a:solidFill>
                </a:rPr>
                <a:t>3</a:t>
              </a:r>
            </a:p>
          </p:txBody>
        </p:sp>
      </p:grpSp>
    </p:spTree>
    <p:extLst>
      <p:ext uri="{BB962C8B-B14F-4D97-AF65-F5344CB8AC3E}">
        <p14:creationId xmlns:p14="http://schemas.microsoft.com/office/powerpoint/2010/main" val="740144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387F6D0-1841-4C47-9311-C754C1A8287E}"/>
              </a:ext>
            </a:extLst>
          </p:cNvPr>
          <p:cNvSpPr txBox="1">
            <a:spLocks/>
          </p:cNvSpPr>
          <p:nvPr/>
        </p:nvSpPr>
        <p:spPr>
          <a:xfrm>
            <a:off x="194872" y="2686051"/>
            <a:ext cx="3308020" cy="1638299"/>
          </a:xfrm>
          <a:prstGeom prst="rect">
            <a:avLst/>
          </a:prstGeom>
        </p:spPr>
        <p:txBody>
          <a:bodyPr anchor="t">
            <a:normAutofit fontScale="97500"/>
          </a:bodyPr>
          <a:lstStyle>
            <a:lvl1pPr algn="r" defTabSz="91436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2800" b="1" dirty="0">
                <a:solidFill>
                  <a:srgbClr val="000000"/>
                </a:solidFill>
              </a:rPr>
              <a:t>Rope &amp; Net Making</a:t>
            </a:r>
          </a:p>
          <a:p>
            <a:pPr>
              <a:lnSpc>
                <a:spcPct val="100000"/>
              </a:lnSpc>
              <a:spcBef>
                <a:spcPts val="0"/>
              </a:spcBef>
            </a:pPr>
            <a:r>
              <a:rPr lang="en-GB" sz="2800" b="1" dirty="0">
                <a:solidFill>
                  <a:srgbClr val="000000"/>
                </a:solidFill>
              </a:rPr>
              <a:t>in Pictures</a:t>
            </a:r>
          </a:p>
          <a:p>
            <a:pPr>
              <a:lnSpc>
                <a:spcPct val="100000"/>
              </a:lnSpc>
              <a:spcBef>
                <a:spcPts val="0"/>
              </a:spcBef>
            </a:pPr>
            <a:endParaRPr lang="en-GB" sz="1200" dirty="0">
              <a:solidFill>
                <a:srgbClr val="000000"/>
              </a:solidFill>
              <a:latin typeface="+mn-lt"/>
            </a:endParaRPr>
          </a:p>
          <a:p>
            <a:pPr>
              <a:lnSpc>
                <a:spcPct val="100000"/>
              </a:lnSpc>
              <a:spcBef>
                <a:spcPts val="0"/>
              </a:spcBef>
            </a:pPr>
            <a:r>
              <a:rPr lang="en-GB" sz="2800" i="1" dirty="0">
                <a:solidFill>
                  <a:srgbClr val="000000"/>
                </a:solidFill>
              </a:rPr>
              <a:t>Part 2: Nets</a:t>
            </a:r>
          </a:p>
        </p:txBody>
      </p:sp>
      <p:cxnSp>
        <p:nvCxnSpPr>
          <p:cNvPr id="8" name="Straight Connector 7">
            <a:extLst>
              <a:ext uri="{FF2B5EF4-FFF2-40B4-BE49-F238E27FC236}">
                <a16:creationId xmlns:a16="http://schemas.microsoft.com/office/drawing/2014/main" id="{2FF89A4B-2F81-46E7-A722-50C676DA0914}"/>
              </a:ext>
            </a:extLst>
          </p:cNvPr>
          <p:cNvCxnSpPr>
            <a:cxnSpLocks/>
          </p:cNvCxnSpPr>
          <p:nvPr/>
        </p:nvCxnSpPr>
        <p:spPr>
          <a:xfrm>
            <a:off x="3680217" y="1261802"/>
            <a:ext cx="0" cy="4896000"/>
          </a:xfrm>
          <a:prstGeom prst="line">
            <a:avLst/>
          </a:prstGeom>
          <a:ln w="28575">
            <a:solidFill>
              <a:srgbClr val="007C92"/>
            </a:solidFill>
          </a:ln>
        </p:spPr>
        <p:style>
          <a:lnRef idx="1">
            <a:schemeClr val="accent1"/>
          </a:lnRef>
          <a:fillRef idx="0">
            <a:schemeClr val="accent1"/>
          </a:fillRef>
          <a:effectRef idx="0">
            <a:schemeClr val="accent1"/>
          </a:effectRef>
          <a:fontRef idx="minor">
            <a:schemeClr val="tx1"/>
          </a:fontRef>
        </p:style>
      </p:cxnSp>
      <p:pic>
        <p:nvPicPr>
          <p:cNvPr id="7" name="Picture 5">
            <a:extLst>
              <a:ext uri="{FF2B5EF4-FFF2-40B4-BE49-F238E27FC236}">
                <a16:creationId xmlns:a16="http://schemas.microsoft.com/office/drawing/2014/main" id="{0BF02BCD-F545-43C3-A1AE-36B3BEBF78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65" r="9806"/>
          <a:stretch/>
        </p:blipFill>
        <p:spPr>
          <a:xfrm>
            <a:off x="3822496" y="1454046"/>
            <a:ext cx="5068800" cy="454220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53083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a:extLst>
              <a:ext uri="{FF2B5EF4-FFF2-40B4-BE49-F238E27FC236}">
                <a16:creationId xmlns:a16="http://schemas.microsoft.com/office/drawing/2014/main" id="{EB2F18D7-2C71-4671-AF30-3353739A5E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75025" y="359764"/>
            <a:ext cx="2429249" cy="36426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8FBEFD53-81B9-4AEC-8698-AE0F09BBD919}"/>
              </a:ext>
            </a:extLst>
          </p:cNvPr>
          <p:cNvSpPr txBox="1"/>
          <p:nvPr/>
        </p:nvSpPr>
        <p:spPr>
          <a:xfrm>
            <a:off x="3350298" y="697761"/>
            <a:ext cx="2960559" cy="1569660"/>
          </a:xfrm>
          <a:prstGeom prst="rect">
            <a:avLst/>
          </a:prstGeom>
          <a:noFill/>
        </p:spPr>
        <p:txBody>
          <a:bodyPr wrap="square">
            <a:spAutoFit/>
          </a:bodyPr>
          <a:lstStyle/>
          <a:p>
            <a:pPr algn="r"/>
            <a:r>
              <a:rPr lang="en-GB" altLang="en-US" sz="1600" dirty="0"/>
              <a:t>The spools of finished twine were set up on the net making loom. Look how long the weaving shed is. Imagine the noise. Imagine standing up all day, bending over the moving machines.</a:t>
            </a:r>
            <a:endParaRPr lang="en-GB" sz="1600" dirty="0"/>
          </a:p>
        </p:txBody>
      </p:sp>
      <p:pic>
        <p:nvPicPr>
          <p:cNvPr id="8" name="Picture 6">
            <a:extLst>
              <a:ext uri="{FF2B5EF4-FFF2-40B4-BE49-F238E27FC236}">
                <a16:creationId xmlns:a16="http://schemas.microsoft.com/office/drawing/2014/main" id="{C5122C5F-8748-4D64-980C-67094131A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57265" y="1906493"/>
            <a:ext cx="2895601" cy="1930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5A268E8E-4912-4230-A218-566E242BD195}"/>
              </a:ext>
            </a:extLst>
          </p:cNvPr>
          <p:cNvSpPr txBox="1"/>
          <p:nvPr/>
        </p:nvSpPr>
        <p:spPr>
          <a:xfrm>
            <a:off x="3305331" y="2397549"/>
            <a:ext cx="2271010" cy="830997"/>
          </a:xfrm>
          <a:prstGeom prst="rect">
            <a:avLst/>
          </a:prstGeom>
          <a:noFill/>
        </p:spPr>
        <p:txBody>
          <a:bodyPr wrap="square">
            <a:spAutoFit/>
          </a:bodyPr>
          <a:lstStyle>
            <a:defPPr>
              <a:defRPr lang="en-US"/>
            </a:defPPr>
            <a:lvl1pPr>
              <a:defRPr sz="1600"/>
            </a:lvl1pPr>
          </a:lstStyle>
          <a:p>
            <a:r>
              <a:rPr lang="en-GB" altLang="en-US" dirty="0"/>
              <a:t>If the machines needed attention you had to climb on to them</a:t>
            </a:r>
            <a:endParaRPr lang="en-GB" dirty="0"/>
          </a:p>
        </p:txBody>
      </p:sp>
      <p:pic>
        <p:nvPicPr>
          <p:cNvPr id="11" name="Picture 6">
            <a:extLst>
              <a:ext uri="{FF2B5EF4-FFF2-40B4-BE49-F238E27FC236}">
                <a16:creationId xmlns:a16="http://schemas.microsoft.com/office/drawing/2014/main" id="{74D17981-8A49-43BB-B18E-917717831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307200" y="3693458"/>
            <a:ext cx="3029394" cy="201779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Box 12">
            <a:extLst>
              <a:ext uri="{FF2B5EF4-FFF2-40B4-BE49-F238E27FC236}">
                <a16:creationId xmlns:a16="http://schemas.microsoft.com/office/drawing/2014/main" id="{97ADF5BE-291D-40BB-8540-4F3E7C1328CB}"/>
              </a:ext>
            </a:extLst>
          </p:cNvPr>
          <p:cNvSpPr txBox="1"/>
          <p:nvPr/>
        </p:nvSpPr>
        <p:spPr>
          <a:xfrm>
            <a:off x="951875" y="5759411"/>
            <a:ext cx="3740045" cy="830997"/>
          </a:xfrm>
          <a:prstGeom prst="rect">
            <a:avLst/>
          </a:prstGeom>
          <a:noFill/>
        </p:spPr>
        <p:txBody>
          <a:bodyPr wrap="square">
            <a:spAutoFit/>
          </a:bodyPr>
          <a:lstStyle>
            <a:defPPr>
              <a:defRPr lang="en-US"/>
            </a:defPPr>
            <a:lvl1pPr>
              <a:defRPr sz="1600"/>
            </a:lvl1pPr>
          </a:lstStyle>
          <a:p>
            <a:pPr algn="ctr"/>
            <a:r>
              <a:rPr lang="en-GB" altLang="en-US" dirty="0"/>
              <a:t>An older picture inside another mill. You had to be careful not to trip on the levers and bars sticking out from the machines.</a:t>
            </a:r>
            <a:endParaRPr lang="en-GB" dirty="0"/>
          </a:p>
        </p:txBody>
      </p:sp>
      <p:pic>
        <p:nvPicPr>
          <p:cNvPr id="14" name="Picture 6">
            <a:extLst>
              <a:ext uri="{FF2B5EF4-FFF2-40B4-BE49-F238E27FC236}">
                <a16:creationId xmlns:a16="http://schemas.microsoft.com/office/drawing/2014/main" id="{0F0C6FAE-559C-4536-9665-92C81991DE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600736" y="3400609"/>
            <a:ext cx="3254114" cy="21687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Box 15">
            <a:extLst>
              <a:ext uri="{FF2B5EF4-FFF2-40B4-BE49-F238E27FC236}">
                <a16:creationId xmlns:a16="http://schemas.microsoft.com/office/drawing/2014/main" id="{C850E028-B9C4-490B-8117-36FF2D2B72A0}"/>
              </a:ext>
            </a:extLst>
          </p:cNvPr>
          <p:cNvSpPr txBox="1"/>
          <p:nvPr/>
        </p:nvSpPr>
        <p:spPr>
          <a:xfrm>
            <a:off x="4687554" y="5556883"/>
            <a:ext cx="3080479" cy="830997"/>
          </a:xfrm>
          <a:prstGeom prst="rect">
            <a:avLst/>
          </a:prstGeom>
          <a:noFill/>
        </p:spPr>
        <p:txBody>
          <a:bodyPr wrap="square">
            <a:spAutoFit/>
          </a:bodyPr>
          <a:lstStyle>
            <a:defPPr>
              <a:defRPr lang="en-US"/>
            </a:defPPr>
            <a:lvl1pPr>
              <a:defRPr sz="1600"/>
            </a:lvl1pPr>
          </a:lstStyle>
          <a:p>
            <a:pPr algn="ctr"/>
            <a:r>
              <a:rPr lang="en-GB" altLang="en-US" dirty="0"/>
              <a:t>Men tied their trouser legs tightly to prevent their trousers getting caught in the machines.</a:t>
            </a:r>
            <a:endParaRPr lang="en-GB" dirty="0"/>
          </a:p>
        </p:txBody>
      </p:sp>
      <p:sp>
        <p:nvSpPr>
          <p:cNvPr id="17" name="TextBox 16">
            <a:extLst>
              <a:ext uri="{FF2B5EF4-FFF2-40B4-BE49-F238E27FC236}">
                <a16:creationId xmlns:a16="http://schemas.microsoft.com/office/drawing/2014/main" id="{D9A7E1DD-1377-4447-BDB6-7BFCC7059CA0}"/>
              </a:ext>
            </a:extLst>
          </p:cNvPr>
          <p:cNvSpPr txBox="1"/>
          <p:nvPr/>
        </p:nvSpPr>
        <p:spPr>
          <a:xfrm>
            <a:off x="2061147" y="196497"/>
            <a:ext cx="4294683" cy="338554"/>
          </a:xfrm>
          <a:prstGeom prst="rect">
            <a:avLst/>
          </a:prstGeom>
          <a:noFill/>
        </p:spPr>
        <p:txBody>
          <a:bodyPr wrap="square">
            <a:spAutoFit/>
          </a:bodyPr>
          <a:lstStyle>
            <a:defPPr>
              <a:defRPr lang="en-US"/>
            </a:defPPr>
            <a:lvl1pPr>
              <a:defRPr sz="1600"/>
            </a:lvl1pPr>
          </a:lstStyle>
          <a:p>
            <a:r>
              <a:rPr lang="en-GB" altLang="en-US" dirty="0"/>
              <a:t>Some thoughts about Health &amp; Safety…</a:t>
            </a:r>
            <a:endParaRPr lang="en-GB" dirty="0"/>
          </a:p>
        </p:txBody>
      </p:sp>
    </p:spTree>
    <p:extLst>
      <p:ext uri="{BB962C8B-B14F-4D97-AF65-F5344CB8AC3E}">
        <p14:creationId xmlns:p14="http://schemas.microsoft.com/office/powerpoint/2010/main" val="17557553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TotalTime>
  <Words>1206</Words>
  <Application>Microsoft Office PowerPoint</Application>
  <PresentationFormat>On-screen Show (4:3)</PresentationFormat>
  <Paragraphs>82</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 Symes delivering twine to Mrs Greening and collecting nets she’s made.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Gardner</dc:creator>
  <cp:lastModifiedBy>Emily Hicks</cp:lastModifiedBy>
  <cp:revision>4</cp:revision>
  <cp:lastPrinted>2020-10-01T10:23:56Z</cp:lastPrinted>
  <dcterms:created xsi:type="dcterms:W3CDTF">2020-10-01T09:41:51Z</dcterms:created>
  <dcterms:modified xsi:type="dcterms:W3CDTF">2022-02-21T16:14:38Z</dcterms:modified>
</cp:coreProperties>
</file>